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9" r:id="rId2"/>
    <p:sldId id="260" r:id="rId3"/>
    <p:sldId id="261" r:id="rId4"/>
    <p:sldId id="256" r:id="rId5"/>
    <p:sldId id="257" r:id="rId6"/>
    <p:sldId id="258" r:id="rId7"/>
    <p:sldId id="282" r:id="rId8"/>
    <p:sldId id="273" r:id="rId9"/>
    <p:sldId id="276" r:id="rId10"/>
    <p:sldId id="275" r:id="rId11"/>
    <p:sldId id="274" r:id="rId12"/>
    <p:sldId id="277" r:id="rId13"/>
    <p:sldId id="278" r:id="rId14"/>
    <p:sldId id="279" r:id="rId15"/>
    <p:sldId id="280" r:id="rId16"/>
    <p:sldId id="284" r:id="rId17"/>
    <p:sldId id="285" r:id="rId18"/>
    <p:sldId id="286" r:id="rId19"/>
    <p:sldId id="270" r:id="rId20"/>
    <p:sldId id="287" r:id="rId21"/>
    <p:sldId id="271" r:id="rId22"/>
    <p:sldId id="265" r:id="rId23"/>
    <p:sldId id="288" r:id="rId24"/>
    <p:sldId id="2401" r:id="rId25"/>
    <p:sldId id="2323" r:id="rId26"/>
    <p:sldId id="2482" r:id="rId27"/>
    <p:sldId id="2487" r:id="rId28"/>
    <p:sldId id="2486" r:id="rId29"/>
    <p:sldId id="2484" r:id="rId30"/>
    <p:sldId id="2395" r:id="rId31"/>
    <p:sldId id="2488" r:id="rId32"/>
    <p:sldId id="2489" r:id="rId33"/>
    <p:sldId id="2490" r:id="rId34"/>
    <p:sldId id="2343" r:id="rId35"/>
    <p:sldId id="272" r:id="rId36"/>
    <p:sldId id="267" r:id="rId37"/>
  </p:sldIdLst>
  <p:sldSz cx="12192000" cy="6858000"/>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100"/>
    <a:srgbClr val="B0E0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67"/>
    <p:restoredTop sz="94668"/>
  </p:normalViewPr>
  <p:slideViewPr>
    <p:cSldViewPr snapToGrid="0" snapToObjects="1">
      <p:cViewPr varScale="1">
        <p:scale>
          <a:sx n="100" d="100"/>
          <a:sy n="100" d="100"/>
        </p:scale>
        <p:origin x="30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95BAD-839B-D445-97E0-8C703F7B5B34}" type="datetimeFigureOut">
              <a:rPr kumimoji="1" lang="zh-HK" altLang="en-US" smtClean="0"/>
              <a:t>01/05/18</a:t>
            </a:fld>
            <a:endParaRPr kumimoji="1"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F40BB9-E5B2-3348-93DA-BAA6C0966FF3}" type="slidenum">
              <a:rPr kumimoji="1" lang="zh-HK" altLang="en-US" smtClean="0"/>
              <a:t>‹#›</a:t>
            </a:fld>
            <a:endParaRPr kumimoji="1" lang="zh-HK" altLang="en-US"/>
          </a:p>
        </p:txBody>
      </p:sp>
    </p:spTree>
    <p:extLst>
      <p:ext uri="{BB962C8B-B14F-4D97-AF65-F5344CB8AC3E}">
        <p14:creationId xmlns:p14="http://schemas.microsoft.com/office/powerpoint/2010/main" val="33244040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en-US" altLang="zh-TW" dirty="0"/>
          </a:p>
        </p:txBody>
      </p:sp>
      <p:sp>
        <p:nvSpPr>
          <p:cNvPr id="4" name="投影片編號版面配置區 3"/>
          <p:cNvSpPr>
            <a:spLocks noGrp="1"/>
          </p:cNvSpPr>
          <p:nvPr>
            <p:ph type="sldNum" sz="quarter" idx="10"/>
          </p:nvPr>
        </p:nvSpPr>
        <p:spPr/>
        <p:txBody>
          <a:bodyPr/>
          <a:lstStyle/>
          <a:p>
            <a:fld id="{288E13D9-B622-904A-A909-696245D16251}" type="slidenum">
              <a:rPr kumimoji="1" lang="zh-HK" altLang="en-US" smtClean="0"/>
              <a:t>10</a:t>
            </a:fld>
            <a:endParaRPr kumimoji="1" lang="zh-HK" altLang="en-US"/>
          </a:p>
        </p:txBody>
      </p:sp>
    </p:spTree>
    <p:extLst>
      <p:ext uri="{BB962C8B-B14F-4D97-AF65-F5344CB8AC3E}">
        <p14:creationId xmlns:p14="http://schemas.microsoft.com/office/powerpoint/2010/main" val="4259696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31</a:t>
            </a:fld>
            <a:endParaRPr lang="en-US" dirty="0"/>
          </a:p>
        </p:txBody>
      </p:sp>
    </p:spTree>
    <p:extLst>
      <p:ext uri="{BB962C8B-B14F-4D97-AF65-F5344CB8AC3E}">
        <p14:creationId xmlns:p14="http://schemas.microsoft.com/office/powerpoint/2010/main" val="1122867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32</a:t>
            </a:fld>
            <a:endParaRPr lang="en-US" dirty="0"/>
          </a:p>
        </p:txBody>
      </p:sp>
    </p:spTree>
    <p:extLst>
      <p:ext uri="{BB962C8B-B14F-4D97-AF65-F5344CB8AC3E}">
        <p14:creationId xmlns:p14="http://schemas.microsoft.com/office/powerpoint/2010/main" val="2020960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33</a:t>
            </a:fld>
            <a:endParaRPr lang="en-US" dirty="0"/>
          </a:p>
        </p:txBody>
      </p:sp>
    </p:spTree>
    <p:extLst>
      <p:ext uri="{BB962C8B-B14F-4D97-AF65-F5344CB8AC3E}">
        <p14:creationId xmlns:p14="http://schemas.microsoft.com/office/powerpoint/2010/main" val="2711875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34</a:t>
            </a:fld>
            <a:endParaRPr lang="en-US" dirty="0"/>
          </a:p>
        </p:txBody>
      </p:sp>
    </p:spTree>
    <p:extLst>
      <p:ext uri="{BB962C8B-B14F-4D97-AF65-F5344CB8AC3E}">
        <p14:creationId xmlns:p14="http://schemas.microsoft.com/office/powerpoint/2010/main" val="3493393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kumimoji="1" lang="zh-HK" altLang="en-US" dirty="0"/>
          </a:p>
        </p:txBody>
      </p:sp>
      <p:sp>
        <p:nvSpPr>
          <p:cNvPr id="4" name="投影片編號版面配置區 3"/>
          <p:cNvSpPr>
            <a:spLocks noGrp="1"/>
          </p:cNvSpPr>
          <p:nvPr>
            <p:ph type="sldNum" sz="quarter" idx="10"/>
          </p:nvPr>
        </p:nvSpPr>
        <p:spPr/>
        <p:txBody>
          <a:bodyPr/>
          <a:lstStyle/>
          <a:p>
            <a:fld id="{288E13D9-B622-904A-A909-696245D16251}" type="slidenum">
              <a:rPr kumimoji="1" lang="zh-HK" altLang="en-US" smtClean="0"/>
              <a:t>11</a:t>
            </a:fld>
            <a:endParaRPr kumimoji="1" lang="zh-HK" altLang="en-US"/>
          </a:p>
        </p:txBody>
      </p:sp>
    </p:spTree>
    <p:extLst>
      <p:ext uri="{BB962C8B-B14F-4D97-AF65-F5344CB8AC3E}">
        <p14:creationId xmlns:p14="http://schemas.microsoft.com/office/powerpoint/2010/main" val="137769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2933017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13722092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1124835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412696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4713151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29</a:t>
            </a:fld>
            <a:endParaRPr lang="en-US" dirty="0"/>
          </a:p>
        </p:txBody>
      </p:sp>
    </p:spTree>
    <p:extLst>
      <p:ext uri="{BB962C8B-B14F-4D97-AF65-F5344CB8AC3E}">
        <p14:creationId xmlns:p14="http://schemas.microsoft.com/office/powerpoint/2010/main" val="2559987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30</a:t>
            </a:fld>
            <a:endParaRPr lang="en-US" dirty="0"/>
          </a:p>
        </p:txBody>
      </p:sp>
    </p:spTree>
    <p:extLst>
      <p:ext uri="{BB962C8B-B14F-4D97-AF65-F5344CB8AC3E}">
        <p14:creationId xmlns:p14="http://schemas.microsoft.com/office/powerpoint/2010/main" val="3425979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7CB005-91D1-5340-B771-0D911523E662}"/>
              </a:ext>
            </a:extLst>
          </p:cNvPr>
          <p:cNvSpPr>
            <a:spLocks noGrp="1"/>
          </p:cNvSpPr>
          <p:nvPr>
            <p:ph type="ctrTitle"/>
          </p:nvPr>
        </p:nvSpPr>
        <p:spPr>
          <a:xfrm>
            <a:off x="1524000" y="1122363"/>
            <a:ext cx="9144000" cy="2387600"/>
          </a:xfrm>
        </p:spPr>
        <p:txBody>
          <a:bodyPr anchor="b"/>
          <a:lstStyle>
            <a:lvl1pPr algn="ctr">
              <a:defRPr sz="6000"/>
            </a:lvl1pPr>
          </a:lstStyle>
          <a:p>
            <a:r>
              <a:rPr kumimoji="1" lang="zh-TW" altLang="en-US"/>
              <a:t>按一下以編輯母片標題樣式</a:t>
            </a:r>
            <a:endParaRPr kumimoji="1" lang="zh-HK" altLang="en-US"/>
          </a:p>
        </p:txBody>
      </p:sp>
      <p:sp>
        <p:nvSpPr>
          <p:cNvPr id="3" name="副標題 2">
            <a:extLst>
              <a:ext uri="{FF2B5EF4-FFF2-40B4-BE49-F238E27FC236}">
                <a16:creationId xmlns:a16="http://schemas.microsoft.com/office/drawing/2014/main" id="{30284925-A7CA-B145-9BFB-21B0DA1146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TW" altLang="en-US"/>
              <a:t>按一下以編輯母片副標題樣式</a:t>
            </a:r>
            <a:endParaRPr kumimoji="1" lang="zh-HK" altLang="en-US"/>
          </a:p>
        </p:txBody>
      </p:sp>
      <p:sp>
        <p:nvSpPr>
          <p:cNvPr id="4" name="日期版面配置區 3">
            <a:extLst>
              <a:ext uri="{FF2B5EF4-FFF2-40B4-BE49-F238E27FC236}">
                <a16:creationId xmlns:a16="http://schemas.microsoft.com/office/drawing/2014/main" id="{8B0DD458-27F4-EF47-9F64-2C29F3D542CF}"/>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19520A0A-9069-A348-8056-C6932BEF1FB1}"/>
              </a:ext>
            </a:extLst>
          </p:cNvPr>
          <p:cNvSpPr>
            <a:spLocks noGrp="1"/>
          </p:cNvSpPr>
          <p:nvPr>
            <p:ph type="ftr" sz="quarter" idx="11"/>
          </p:nvPr>
        </p:nvSpPr>
        <p:spPr/>
        <p:txBody>
          <a:bodyPr/>
          <a:lstStyle/>
          <a:p>
            <a:endParaRPr kumimoji="1" lang="zh-HK" altLang="en-US"/>
          </a:p>
        </p:txBody>
      </p:sp>
      <p:sp>
        <p:nvSpPr>
          <p:cNvPr id="6" name="投影片編號版面配置區 5">
            <a:extLst>
              <a:ext uri="{FF2B5EF4-FFF2-40B4-BE49-F238E27FC236}">
                <a16:creationId xmlns:a16="http://schemas.microsoft.com/office/drawing/2014/main" id="{9F3C1EC8-1206-A24D-96FB-ACB8A3B0D11F}"/>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31047081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1DB339D-19A4-8042-829E-CB58B7C86B6D}"/>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F6ACC223-E88E-2440-B215-4FFCBD94A794}"/>
              </a:ext>
            </a:extLst>
          </p:cNvPr>
          <p:cNvSpPr>
            <a:spLocks noGrp="1"/>
          </p:cNvSpPr>
          <p:nvPr>
            <p:ph type="body" orient="vert" idx="1"/>
          </p:nvPr>
        </p:nvSpPr>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64130D2F-9B7B-9B40-89C4-5067BCB467AA}"/>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32647D9F-AF9D-8243-B79C-80A4E1546B68}"/>
              </a:ext>
            </a:extLst>
          </p:cNvPr>
          <p:cNvSpPr>
            <a:spLocks noGrp="1"/>
          </p:cNvSpPr>
          <p:nvPr>
            <p:ph type="ftr" sz="quarter" idx="11"/>
          </p:nvPr>
        </p:nvSpPr>
        <p:spPr/>
        <p:txBody>
          <a:bodyPr/>
          <a:lstStyle/>
          <a:p>
            <a:endParaRPr kumimoji="1" lang="zh-HK" altLang="en-US"/>
          </a:p>
        </p:txBody>
      </p:sp>
      <p:sp>
        <p:nvSpPr>
          <p:cNvPr id="6" name="投影片編號版面配置區 5">
            <a:extLst>
              <a:ext uri="{FF2B5EF4-FFF2-40B4-BE49-F238E27FC236}">
                <a16:creationId xmlns:a16="http://schemas.microsoft.com/office/drawing/2014/main" id="{8B7142C9-6239-EE4E-9CB1-C2C8613CF2A6}"/>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1217269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垂直標題 1">
            <a:extLst>
              <a:ext uri="{FF2B5EF4-FFF2-40B4-BE49-F238E27FC236}">
                <a16:creationId xmlns:a16="http://schemas.microsoft.com/office/drawing/2014/main" id="{290B5243-C93C-E940-BCC2-F2C60C45F796}"/>
              </a:ext>
            </a:extLst>
          </p:cNvPr>
          <p:cNvSpPr>
            <a:spLocks noGrp="1"/>
          </p:cNvSpPr>
          <p:nvPr>
            <p:ph type="title" orient="vert"/>
          </p:nvPr>
        </p:nvSpPr>
        <p:spPr>
          <a:xfrm>
            <a:off x="8724900" y="365125"/>
            <a:ext cx="2628900" cy="5811838"/>
          </a:xfrm>
        </p:spPr>
        <p:txBody>
          <a:bodyPr vert="eaVert"/>
          <a:lstStyle/>
          <a:p>
            <a:r>
              <a:rPr kumimoji="1" lang="zh-TW" altLang="en-US"/>
              <a:t>按一下以編輯母片標題樣式</a:t>
            </a:r>
            <a:endParaRPr kumimoji="1" lang="zh-HK" altLang="en-US"/>
          </a:p>
        </p:txBody>
      </p:sp>
      <p:sp>
        <p:nvSpPr>
          <p:cNvPr id="3" name="直排文字版面配置區 2">
            <a:extLst>
              <a:ext uri="{FF2B5EF4-FFF2-40B4-BE49-F238E27FC236}">
                <a16:creationId xmlns:a16="http://schemas.microsoft.com/office/drawing/2014/main" id="{952B55DB-522B-7C49-9E09-A52E3A13C8EB}"/>
              </a:ext>
            </a:extLst>
          </p:cNvPr>
          <p:cNvSpPr>
            <a:spLocks noGrp="1"/>
          </p:cNvSpPr>
          <p:nvPr>
            <p:ph type="body" orient="vert" idx="1"/>
          </p:nvPr>
        </p:nvSpPr>
        <p:spPr>
          <a:xfrm>
            <a:off x="838200" y="365125"/>
            <a:ext cx="7734300" cy="5811838"/>
          </a:xfrm>
        </p:spPr>
        <p:txBody>
          <a:bodyPr vert="eaVert"/>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D58A6CDE-E379-EB40-A03A-56E44189CDEB}"/>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DCFE8BAD-E26A-5C4F-BC3D-59F7891F92DC}"/>
              </a:ext>
            </a:extLst>
          </p:cNvPr>
          <p:cNvSpPr>
            <a:spLocks noGrp="1"/>
          </p:cNvSpPr>
          <p:nvPr>
            <p:ph type="ftr" sz="quarter" idx="11"/>
          </p:nvPr>
        </p:nvSpPr>
        <p:spPr/>
        <p:txBody>
          <a:bodyPr/>
          <a:lstStyle/>
          <a:p>
            <a:endParaRPr kumimoji="1" lang="zh-HK" altLang="en-US"/>
          </a:p>
        </p:txBody>
      </p:sp>
      <p:sp>
        <p:nvSpPr>
          <p:cNvPr id="6" name="投影片編號版面配置區 5">
            <a:extLst>
              <a:ext uri="{FF2B5EF4-FFF2-40B4-BE49-F238E27FC236}">
                <a16:creationId xmlns:a16="http://schemas.microsoft.com/office/drawing/2014/main" id="{2A7FE34E-9415-1D46-9C9A-63133B0578B7}"/>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3970464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ener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7280807"/>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Message">
    <p:spTree>
      <p:nvGrpSpPr>
        <p:cNvPr id="1" name=""/>
        <p:cNvGrpSpPr/>
        <p:nvPr/>
      </p:nvGrpSpPr>
      <p:grpSpPr>
        <a:xfrm>
          <a:off x="0" y="0"/>
          <a:ext cx="0" cy="0"/>
          <a:chOff x="0" y="0"/>
          <a:chExt cx="0" cy="0"/>
        </a:xfrm>
      </p:grpSpPr>
      <p:sp>
        <p:nvSpPr>
          <p:cNvPr id="5" name="Picture Placeholder 8"/>
          <p:cNvSpPr>
            <a:spLocks noGrp="1"/>
          </p:cNvSpPr>
          <p:nvPr>
            <p:ph type="pic" sz="quarter" idx="18"/>
          </p:nvPr>
        </p:nvSpPr>
        <p:spPr>
          <a:xfrm>
            <a:off x="5187591" y="2021680"/>
            <a:ext cx="1833136" cy="1832659"/>
          </a:xfrm>
          <a:prstGeom prst="ellipse">
            <a:avLst/>
          </a:prstGeom>
          <a:effectLst/>
        </p:spPr>
        <p:txBody>
          <a:bodyPr wrap="square">
            <a:no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218374764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about us">
    <p:spTree>
      <p:nvGrpSpPr>
        <p:cNvPr id="1" name=""/>
        <p:cNvGrpSpPr/>
        <p:nvPr/>
      </p:nvGrpSpPr>
      <p:grpSpPr>
        <a:xfrm>
          <a:off x="0" y="0"/>
          <a:ext cx="0" cy="0"/>
          <a:chOff x="0" y="0"/>
          <a:chExt cx="0" cy="0"/>
        </a:xfrm>
      </p:grpSpPr>
      <p:sp>
        <p:nvSpPr>
          <p:cNvPr id="10" name="Picture Placeholder 13"/>
          <p:cNvSpPr>
            <a:spLocks noGrp="1"/>
          </p:cNvSpPr>
          <p:nvPr>
            <p:ph type="pic" sz="quarter" idx="20"/>
          </p:nvPr>
        </p:nvSpPr>
        <p:spPr>
          <a:xfrm>
            <a:off x="7897263"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1"/>
          </p:nvPr>
        </p:nvSpPr>
        <p:spPr>
          <a:xfrm>
            <a:off x="10130835"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2" name="Picture Placeholder 13"/>
          <p:cNvSpPr>
            <a:spLocks noGrp="1"/>
          </p:cNvSpPr>
          <p:nvPr>
            <p:ph type="pic" sz="quarter" idx="22"/>
          </p:nvPr>
        </p:nvSpPr>
        <p:spPr>
          <a:xfrm>
            <a:off x="5661229" y="2018370"/>
            <a:ext cx="2068837" cy="391407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198900736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Mission">
    <p:spTree>
      <p:nvGrpSpPr>
        <p:cNvPr id="1" name=""/>
        <p:cNvGrpSpPr/>
        <p:nvPr/>
      </p:nvGrpSpPr>
      <p:grpSpPr>
        <a:xfrm>
          <a:off x="0" y="0"/>
          <a:ext cx="0" cy="0"/>
          <a:chOff x="0" y="0"/>
          <a:chExt cx="0" cy="0"/>
        </a:xfrm>
      </p:grpSpPr>
      <p:sp>
        <p:nvSpPr>
          <p:cNvPr id="8" name="Picture Placeholder 13"/>
          <p:cNvSpPr>
            <a:spLocks noGrp="1"/>
          </p:cNvSpPr>
          <p:nvPr>
            <p:ph type="pic" sz="quarter" idx="16"/>
          </p:nvPr>
        </p:nvSpPr>
        <p:spPr>
          <a:xfrm>
            <a:off x="0" y="3644900"/>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 name="Picture Placeholder 13"/>
          <p:cNvSpPr>
            <a:spLocks noGrp="1"/>
          </p:cNvSpPr>
          <p:nvPr>
            <p:ph type="pic" sz="quarter" idx="17"/>
          </p:nvPr>
        </p:nvSpPr>
        <p:spPr>
          <a:xfrm>
            <a:off x="6096000" y="3644900"/>
            <a:ext cx="6096000" cy="3213100"/>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extLst>
      <p:ext uri="{BB962C8B-B14F-4D97-AF65-F5344CB8AC3E}">
        <p14:creationId xmlns:p14="http://schemas.microsoft.com/office/powerpoint/2010/main" val="364793848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748EF5-661C-3443-AD27-885C5AD287AA}"/>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7143D6D5-AC54-2D40-B3E0-79FBACFDB5B1}"/>
              </a:ext>
            </a:extLst>
          </p:cNvPr>
          <p:cNvSpPr>
            <a:spLocks noGrp="1"/>
          </p:cNvSpPr>
          <p:nvPr>
            <p:ph idx="1"/>
          </p:nvPr>
        </p:nvSpPr>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0AF7C376-4975-5B47-9DAF-94AE6B0C669A}"/>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2E9C659E-D173-9040-A4D4-AF500A9C0B5F}"/>
              </a:ext>
            </a:extLst>
          </p:cNvPr>
          <p:cNvSpPr>
            <a:spLocks noGrp="1"/>
          </p:cNvSpPr>
          <p:nvPr>
            <p:ph type="ftr" sz="quarter" idx="11"/>
          </p:nvPr>
        </p:nvSpPr>
        <p:spPr/>
        <p:txBody>
          <a:bodyPr/>
          <a:lstStyle/>
          <a:p>
            <a:endParaRPr kumimoji="1" lang="zh-HK" altLang="en-US"/>
          </a:p>
        </p:txBody>
      </p:sp>
      <p:sp>
        <p:nvSpPr>
          <p:cNvPr id="6" name="投影片編號版面配置區 5">
            <a:extLst>
              <a:ext uri="{FF2B5EF4-FFF2-40B4-BE49-F238E27FC236}">
                <a16:creationId xmlns:a16="http://schemas.microsoft.com/office/drawing/2014/main" id="{C9EED16F-CA7C-944E-A2E7-84FD8E72084E}"/>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3386699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7FEF64-B4A5-5342-BE89-8AEFA5FDC934}"/>
              </a:ext>
            </a:extLst>
          </p:cNvPr>
          <p:cNvSpPr>
            <a:spLocks noGrp="1"/>
          </p:cNvSpPr>
          <p:nvPr>
            <p:ph type="title"/>
          </p:nvPr>
        </p:nvSpPr>
        <p:spPr>
          <a:xfrm>
            <a:off x="831850" y="1709738"/>
            <a:ext cx="10515600" cy="2852737"/>
          </a:xfrm>
        </p:spPr>
        <p:txBody>
          <a:bodyPr anchor="b"/>
          <a:lstStyle>
            <a:lvl1pPr>
              <a:defRPr sz="6000"/>
            </a:lvl1p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1D87013A-FCBD-EA48-AE3C-A31D408156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TW" altLang="en-US"/>
              <a:t>編輯母片文字樣式</a:t>
            </a:r>
          </a:p>
        </p:txBody>
      </p:sp>
      <p:sp>
        <p:nvSpPr>
          <p:cNvPr id="4" name="日期版面配置區 3">
            <a:extLst>
              <a:ext uri="{FF2B5EF4-FFF2-40B4-BE49-F238E27FC236}">
                <a16:creationId xmlns:a16="http://schemas.microsoft.com/office/drawing/2014/main" id="{7679DBE1-C362-0E41-B135-1CC5F6ADD5FD}"/>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BE1FB0BE-5741-7844-A33C-DA65FE843356}"/>
              </a:ext>
            </a:extLst>
          </p:cNvPr>
          <p:cNvSpPr>
            <a:spLocks noGrp="1"/>
          </p:cNvSpPr>
          <p:nvPr>
            <p:ph type="ftr" sz="quarter" idx="11"/>
          </p:nvPr>
        </p:nvSpPr>
        <p:spPr/>
        <p:txBody>
          <a:bodyPr/>
          <a:lstStyle/>
          <a:p>
            <a:endParaRPr kumimoji="1" lang="zh-HK" altLang="en-US"/>
          </a:p>
        </p:txBody>
      </p:sp>
      <p:sp>
        <p:nvSpPr>
          <p:cNvPr id="6" name="投影片編號版面配置區 5">
            <a:extLst>
              <a:ext uri="{FF2B5EF4-FFF2-40B4-BE49-F238E27FC236}">
                <a16:creationId xmlns:a16="http://schemas.microsoft.com/office/drawing/2014/main" id="{40764372-BF01-3E48-8CB3-F1EA120CAA52}"/>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2931253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4D9CE2-566D-F841-975A-FA166B360C74}"/>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D91BE161-24E8-9F4E-8C64-2245DDFE021A}"/>
              </a:ext>
            </a:extLst>
          </p:cNvPr>
          <p:cNvSpPr>
            <a:spLocks noGrp="1"/>
          </p:cNvSpPr>
          <p:nvPr>
            <p:ph sz="half" idx="1"/>
          </p:nvPr>
        </p:nvSpPr>
        <p:spPr>
          <a:xfrm>
            <a:off x="838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內容版面配置區 3">
            <a:extLst>
              <a:ext uri="{FF2B5EF4-FFF2-40B4-BE49-F238E27FC236}">
                <a16:creationId xmlns:a16="http://schemas.microsoft.com/office/drawing/2014/main" id="{9AD66474-F916-9E45-BE5A-973ED0C2239E}"/>
              </a:ext>
            </a:extLst>
          </p:cNvPr>
          <p:cNvSpPr>
            <a:spLocks noGrp="1"/>
          </p:cNvSpPr>
          <p:nvPr>
            <p:ph sz="half" idx="2"/>
          </p:nvPr>
        </p:nvSpPr>
        <p:spPr>
          <a:xfrm>
            <a:off x="6172200" y="1825625"/>
            <a:ext cx="5181600" cy="435133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日期版面配置區 4">
            <a:extLst>
              <a:ext uri="{FF2B5EF4-FFF2-40B4-BE49-F238E27FC236}">
                <a16:creationId xmlns:a16="http://schemas.microsoft.com/office/drawing/2014/main" id="{A6AF963F-12DF-5D42-9954-61B9EB24DB81}"/>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6" name="頁尾版面配置區 5">
            <a:extLst>
              <a:ext uri="{FF2B5EF4-FFF2-40B4-BE49-F238E27FC236}">
                <a16:creationId xmlns:a16="http://schemas.microsoft.com/office/drawing/2014/main" id="{78CAEF54-8DC6-C045-8CF7-4F23C782E6FE}"/>
              </a:ext>
            </a:extLst>
          </p:cNvPr>
          <p:cNvSpPr>
            <a:spLocks noGrp="1"/>
          </p:cNvSpPr>
          <p:nvPr>
            <p:ph type="ftr" sz="quarter" idx="11"/>
          </p:nvPr>
        </p:nvSpPr>
        <p:spPr/>
        <p:txBody>
          <a:bodyPr/>
          <a:lstStyle/>
          <a:p>
            <a:endParaRPr kumimoji="1" lang="zh-HK" altLang="en-US"/>
          </a:p>
        </p:txBody>
      </p:sp>
      <p:sp>
        <p:nvSpPr>
          <p:cNvPr id="7" name="投影片編號版面配置區 6">
            <a:extLst>
              <a:ext uri="{FF2B5EF4-FFF2-40B4-BE49-F238E27FC236}">
                <a16:creationId xmlns:a16="http://schemas.microsoft.com/office/drawing/2014/main" id="{FE6853A5-C3A4-9E44-934A-19362FBBDFED}"/>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1884733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3A98DCC-0F4C-3F4F-B0B3-274BE39FB454}"/>
              </a:ext>
            </a:extLst>
          </p:cNvPr>
          <p:cNvSpPr>
            <a:spLocks noGrp="1"/>
          </p:cNvSpPr>
          <p:nvPr>
            <p:ph type="title"/>
          </p:nvPr>
        </p:nvSpPr>
        <p:spPr>
          <a:xfrm>
            <a:off x="839788" y="365125"/>
            <a:ext cx="10515600" cy="1325563"/>
          </a:xfrm>
        </p:spPr>
        <p:txBody>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7C3C6979-0894-1C46-B950-50AF25E7CA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4" name="內容版面配置區 3">
            <a:extLst>
              <a:ext uri="{FF2B5EF4-FFF2-40B4-BE49-F238E27FC236}">
                <a16:creationId xmlns:a16="http://schemas.microsoft.com/office/drawing/2014/main" id="{6DEF71AE-4BDE-C742-94D3-1B1A7CADE5EB}"/>
              </a:ext>
            </a:extLst>
          </p:cNvPr>
          <p:cNvSpPr>
            <a:spLocks noGrp="1"/>
          </p:cNvSpPr>
          <p:nvPr>
            <p:ph sz="half" idx="2"/>
          </p:nvPr>
        </p:nvSpPr>
        <p:spPr>
          <a:xfrm>
            <a:off x="839788" y="2505075"/>
            <a:ext cx="5157787"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5" name="文字版面配置區 4">
            <a:extLst>
              <a:ext uri="{FF2B5EF4-FFF2-40B4-BE49-F238E27FC236}">
                <a16:creationId xmlns:a16="http://schemas.microsoft.com/office/drawing/2014/main" id="{55F54692-C53A-CC45-938A-B0AE3BEB0CD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TW" altLang="en-US"/>
              <a:t>編輯母片文字樣式</a:t>
            </a:r>
          </a:p>
        </p:txBody>
      </p:sp>
      <p:sp>
        <p:nvSpPr>
          <p:cNvPr id="6" name="內容版面配置區 5">
            <a:extLst>
              <a:ext uri="{FF2B5EF4-FFF2-40B4-BE49-F238E27FC236}">
                <a16:creationId xmlns:a16="http://schemas.microsoft.com/office/drawing/2014/main" id="{CA7AA23F-FFFA-094F-8984-85788C6F29C0}"/>
              </a:ext>
            </a:extLst>
          </p:cNvPr>
          <p:cNvSpPr>
            <a:spLocks noGrp="1"/>
          </p:cNvSpPr>
          <p:nvPr>
            <p:ph sz="quarter" idx="4"/>
          </p:nvPr>
        </p:nvSpPr>
        <p:spPr>
          <a:xfrm>
            <a:off x="6172200" y="2505075"/>
            <a:ext cx="5183188" cy="3684588"/>
          </a:xfrm>
        </p:spPr>
        <p:txBody>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7" name="日期版面配置區 6">
            <a:extLst>
              <a:ext uri="{FF2B5EF4-FFF2-40B4-BE49-F238E27FC236}">
                <a16:creationId xmlns:a16="http://schemas.microsoft.com/office/drawing/2014/main" id="{8FE4D953-9F49-A647-B8A9-E0A960CE161E}"/>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8" name="頁尾版面配置區 7">
            <a:extLst>
              <a:ext uri="{FF2B5EF4-FFF2-40B4-BE49-F238E27FC236}">
                <a16:creationId xmlns:a16="http://schemas.microsoft.com/office/drawing/2014/main" id="{48423A74-27D8-E242-A941-3040869260AE}"/>
              </a:ext>
            </a:extLst>
          </p:cNvPr>
          <p:cNvSpPr>
            <a:spLocks noGrp="1"/>
          </p:cNvSpPr>
          <p:nvPr>
            <p:ph type="ftr" sz="quarter" idx="11"/>
          </p:nvPr>
        </p:nvSpPr>
        <p:spPr/>
        <p:txBody>
          <a:bodyPr/>
          <a:lstStyle/>
          <a:p>
            <a:endParaRPr kumimoji="1" lang="zh-HK" altLang="en-US"/>
          </a:p>
        </p:txBody>
      </p:sp>
      <p:sp>
        <p:nvSpPr>
          <p:cNvPr id="9" name="投影片編號版面配置區 8">
            <a:extLst>
              <a:ext uri="{FF2B5EF4-FFF2-40B4-BE49-F238E27FC236}">
                <a16:creationId xmlns:a16="http://schemas.microsoft.com/office/drawing/2014/main" id="{D76EBDFD-A2B6-714B-91DB-CF94ABF1ADD4}"/>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29612752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C3123C3-34DD-4F45-B014-43C0F2476D7E}"/>
              </a:ext>
            </a:extLst>
          </p:cNvPr>
          <p:cNvSpPr>
            <a:spLocks noGrp="1"/>
          </p:cNvSpPr>
          <p:nvPr>
            <p:ph type="title"/>
          </p:nvPr>
        </p:nvSpPr>
        <p:spPr/>
        <p:txBody>
          <a:bodyPr/>
          <a:lstStyle/>
          <a:p>
            <a:r>
              <a:rPr kumimoji="1" lang="zh-TW" altLang="en-US"/>
              <a:t>按一下以編輯母片標題樣式</a:t>
            </a:r>
            <a:endParaRPr kumimoji="1" lang="zh-HK" altLang="en-US"/>
          </a:p>
        </p:txBody>
      </p:sp>
      <p:sp>
        <p:nvSpPr>
          <p:cNvPr id="3" name="日期版面配置區 2">
            <a:extLst>
              <a:ext uri="{FF2B5EF4-FFF2-40B4-BE49-F238E27FC236}">
                <a16:creationId xmlns:a16="http://schemas.microsoft.com/office/drawing/2014/main" id="{E408F35C-0E5E-3F4C-9E34-97D156B4D950}"/>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4" name="頁尾版面配置區 3">
            <a:extLst>
              <a:ext uri="{FF2B5EF4-FFF2-40B4-BE49-F238E27FC236}">
                <a16:creationId xmlns:a16="http://schemas.microsoft.com/office/drawing/2014/main" id="{93D96262-FA34-B54E-A98E-F58CFF45AA0E}"/>
              </a:ext>
            </a:extLst>
          </p:cNvPr>
          <p:cNvSpPr>
            <a:spLocks noGrp="1"/>
          </p:cNvSpPr>
          <p:nvPr>
            <p:ph type="ftr" sz="quarter" idx="11"/>
          </p:nvPr>
        </p:nvSpPr>
        <p:spPr/>
        <p:txBody>
          <a:bodyPr/>
          <a:lstStyle/>
          <a:p>
            <a:endParaRPr kumimoji="1" lang="zh-HK" altLang="en-US"/>
          </a:p>
        </p:txBody>
      </p:sp>
      <p:sp>
        <p:nvSpPr>
          <p:cNvPr id="5" name="投影片編號版面配置區 4">
            <a:extLst>
              <a:ext uri="{FF2B5EF4-FFF2-40B4-BE49-F238E27FC236}">
                <a16:creationId xmlns:a16="http://schemas.microsoft.com/office/drawing/2014/main" id="{78F87A4B-F089-9549-A89C-80BB8E177715}"/>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20944836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BEE0F68C-FAF8-D345-A3DE-513FA6DAE3B5}"/>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3" name="頁尾版面配置區 2">
            <a:extLst>
              <a:ext uri="{FF2B5EF4-FFF2-40B4-BE49-F238E27FC236}">
                <a16:creationId xmlns:a16="http://schemas.microsoft.com/office/drawing/2014/main" id="{6E4F8DB0-34C0-DE48-A699-FD9E15C10A2F}"/>
              </a:ext>
            </a:extLst>
          </p:cNvPr>
          <p:cNvSpPr>
            <a:spLocks noGrp="1"/>
          </p:cNvSpPr>
          <p:nvPr>
            <p:ph type="ftr" sz="quarter" idx="11"/>
          </p:nvPr>
        </p:nvSpPr>
        <p:spPr/>
        <p:txBody>
          <a:bodyPr/>
          <a:lstStyle/>
          <a:p>
            <a:endParaRPr kumimoji="1" lang="zh-HK" altLang="en-US"/>
          </a:p>
        </p:txBody>
      </p:sp>
      <p:sp>
        <p:nvSpPr>
          <p:cNvPr id="4" name="投影片編號版面配置區 3">
            <a:extLst>
              <a:ext uri="{FF2B5EF4-FFF2-40B4-BE49-F238E27FC236}">
                <a16:creationId xmlns:a16="http://schemas.microsoft.com/office/drawing/2014/main" id="{B8BD62B7-7D09-0543-B074-7F5981454D5F}"/>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2992349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567CAD7-2C6E-1A40-926F-31BE20A63A27}"/>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內容版面配置區 2">
            <a:extLst>
              <a:ext uri="{FF2B5EF4-FFF2-40B4-BE49-F238E27FC236}">
                <a16:creationId xmlns:a16="http://schemas.microsoft.com/office/drawing/2014/main" id="{1E05ABF8-5954-2A4D-B2C9-20D5BC88AD5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文字版面配置區 3">
            <a:extLst>
              <a:ext uri="{FF2B5EF4-FFF2-40B4-BE49-F238E27FC236}">
                <a16:creationId xmlns:a16="http://schemas.microsoft.com/office/drawing/2014/main" id="{C1FB94FA-B12B-F34B-93A2-745D7C0F6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版面配置區 4">
            <a:extLst>
              <a:ext uri="{FF2B5EF4-FFF2-40B4-BE49-F238E27FC236}">
                <a16:creationId xmlns:a16="http://schemas.microsoft.com/office/drawing/2014/main" id="{823F79C9-3BD2-4A42-B337-9741343D1A4C}"/>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6" name="頁尾版面配置區 5">
            <a:extLst>
              <a:ext uri="{FF2B5EF4-FFF2-40B4-BE49-F238E27FC236}">
                <a16:creationId xmlns:a16="http://schemas.microsoft.com/office/drawing/2014/main" id="{DE5F7E75-7C86-C748-925A-7D641C957366}"/>
              </a:ext>
            </a:extLst>
          </p:cNvPr>
          <p:cNvSpPr>
            <a:spLocks noGrp="1"/>
          </p:cNvSpPr>
          <p:nvPr>
            <p:ph type="ftr" sz="quarter" idx="11"/>
          </p:nvPr>
        </p:nvSpPr>
        <p:spPr/>
        <p:txBody>
          <a:bodyPr/>
          <a:lstStyle/>
          <a:p>
            <a:endParaRPr kumimoji="1" lang="zh-HK" altLang="en-US"/>
          </a:p>
        </p:txBody>
      </p:sp>
      <p:sp>
        <p:nvSpPr>
          <p:cNvPr id="7" name="投影片編號版面配置區 6">
            <a:extLst>
              <a:ext uri="{FF2B5EF4-FFF2-40B4-BE49-F238E27FC236}">
                <a16:creationId xmlns:a16="http://schemas.microsoft.com/office/drawing/2014/main" id="{4067BCD7-47D9-134C-BFDB-1D25ED65C309}"/>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3421887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1CE120A-E291-BB4E-BF1C-35718B7551C1}"/>
              </a:ext>
            </a:extLst>
          </p:cNvPr>
          <p:cNvSpPr>
            <a:spLocks noGrp="1"/>
          </p:cNvSpPr>
          <p:nvPr>
            <p:ph type="title"/>
          </p:nvPr>
        </p:nvSpPr>
        <p:spPr>
          <a:xfrm>
            <a:off x="839788" y="457200"/>
            <a:ext cx="3932237" cy="1600200"/>
          </a:xfrm>
        </p:spPr>
        <p:txBody>
          <a:bodyPr anchor="b"/>
          <a:lstStyle>
            <a:lvl1pPr>
              <a:defRPr sz="3200"/>
            </a:lvl1pPr>
          </a:lstStyle>
          <a:p>
            <a:r>
              <a:rPr kumimoji="1" lang="zh-TW" altLang="en-US"/>
              <a:t>按一下以編輯母片標題樣式</a:t>
            </a:r>
            <a:endParaRPr kumimoji="1" lang="zh-HK" altLang="en-US"/>
          </a:p>
        </p:txBody>
      </p:sp>
      <p:sp>
        <p:nvSpPr>
          <p:cNvPr id="3" name="圖片版面配置區 2">
            <a:extLst>
              <a:ext uri="{FF2B5EF4-FFF2-40B4-BE49-F238E27FC236}">
                <a16:creationId xmlns:a16="http://schemas.microsoft.com/office/drawing/2014/main" id="{B158A76F-E560-3A4F-A8D7-692F39BFBB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HK" altLang="en-US"/>
          </a:p>
        </p:txBody>
      </p:sp>
      <p:sp>
        <p:nvSpPr>
          <p:cNvPr id="4" name="文字版面配置區 3">
            <a:extLst>
              <a:ext uri="{FF2B5EF4-FFF2-40B4-BE49-F238E27FC236}">
                <a16:creationId xmlns:a16="http://schemas.microsoft.com/office/drawing/2014/main" id="{2D06A055-12F3-6742-B3E4-4E96097149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TW" altLang="en-US"/>
              <a:t>編輯母片文字樣式</a:t>
            </a:r>
          </a:p>
        </p:txBody>
      </p:sp>
      <p:sp>
        <p:nvSpPr>
          <p:cNvPr id="5" name="日期版面配置區 4">
            <a:extLst>
              <a:ext uri="{FF2B5EF4-FFF2-40B4-BE49-F238E27FC236}">
                <a16:creationId xmlns:a16="http://schemas.microsoft.com/office/drawing/2014/main" id="{FC03798D-79B0-154B-A727-CE2F01C539CE}"/>
              </a:ext>
            </a:extLst>
          </p:cNvPr>
          <p:cNvSpPr>
            <a:spLocks noGrp="1"/>
          </p:cNvSpPr>
          <p:nvPr>
            <p:ph type="dt" sz="half" idx="10"/>
          </p:nvPr>
        </p:nvSpPr>
        <p:spPr/>
        <p:txBody>
          <a:bodyPr/>
          <a:lstStyle/>
          <a:p>
            <a:fld id="{7E33F861-90F0-A84A-A90C-A0100E52DF1A}" type="datetimeFigureOut">
              <a:rPr kumimoji="1" lang="zh-HK" altLang="en-US" smtClean="0"/>
              <a:t>01/05/18</a:t>
            </a:fld>
            <a:endParaRPr kumimoji="1" lang="zh-HK" altLang="en-US"/>
          </a:p>
        </p:txBody>
      </p:sp>
      <p:sp>
        <p:nvSpPr>
          <p:cNvPr id="6" name="頁尾版面配置區 5">
            <a:extLst>
              <a:ext uri="{FF2B5EF4-FFF2-40B4-BE49-F238E27FC236}">
                <a16:creationId xmlns:a16="http://schemas.microsoft.com/office/drawing/2014/main" id="{9D4F5EE0-D4C7-714D-A92B-7754291B920E}"/>
              </a:ext>
            </a:extLst>
          </p:cNvPr>
          <p:cNvSpPr>
            <a:spLocks noGrp="1"/>
          </p:cNvSpPr>
          <p:nvPr>
            <p:ph type="ftr" sz="quarter" idx="11"/>
          </p:nvPr>
        </p:nvSpPr>
        <p:spPr/>
        <p:txBody>
          <a:bodyPr/>
          <a:lstStyle/>
          <a:p>
            <a:endParaRPr kumimoji="1" lang="zh-HK" altLang="en-US"/>
          </a:p>
        </p:txBody>
      </p:sp>
      <p:sp>
        <p:nvSpPr>
          <p:cNvPr id="7" name="投影片編號版面配置區 6">
            <a:extLst>
              <a:ext uri="{FF2B5EF4-FFF2-40B4-BE49-F238E27FC236}">
                <a16:creationId xmlns:a16="http://schemas.microsoft.com/office/drawing/2014/main" id="{DEE6812B-EC6F-B546-BAE0-B1C318E94359}"/>
              </a:ext>
            </a:extLst>
          </p:cNvPr>
          <p:cNvSpPr>
            <a:spLocks noGrp="1"/>
          </p:cNvSpPr>
          <p:nvPr>
            <p:ph type="sldNum" sz="quarter" idx="12"/>
          </p:nvPr>
        </p:nvSpPr>
        <p:spPr/>
        <p:txBody>
          <a:body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617980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30654B1-A14B-DF4A-85F6-3B71C3B52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TW" altLang="en-US"/>
              <a:t>按一下以編輯母片標題樣式</a:t>
            </a:r>
            <a:endParaRPr kumimoji="1" lang="zh-HK" altLang="en-US"/>
          </a:p>
        </p:txBody>
      </p:sp>
      <p:sp>
        <p:nvSpPr>
          <p:cNvPr id="3" name="文字版面配置區 2">
            <a:extLst>
              <a:ext uri="{FF2B5EF4-FFF2-40B4-BE49-F238E27FC236}">
                <a16:creationId xmlns:a16="http://schemas.microsoft.com/office/drawing/2014/main" id="{26EC1046-989F-9C41-B4AC-A91EAA65E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TW" altLang="en-US"/>
              <a:t>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endParaRPr kumimoji="1" lang="zh-HK" altLang="en-US"/>
          </a:p>
        </p:txBody>
      </p:sp>
      <p:sp>
        <p:nvSpPr>
          <p:cNvPr id="4" name="日期版面配置區 3">
            <a:extLst>
              <a:ext uri="{FF2B5EF4-FFF2-40B4-BE49-F238E27FC236}">
                <a16:creationId xmlns:a16="http://schemas.microsoft.com/office/drawing/2014/main" id="{C5725413-55DD-C34A-BCD7-0DAE7DBF97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33F861-90F0-A84A-A90C-A0100E52DF1A}" type="datetimeFigureOut">
              <a:rPr kumimoji="1" lang="zh-HK" altLang="en-US" smtClean="0"/>
              <a:t>01/05/18</a:t>
            </a:fld>
            <a:endParaRPr kumimoji="1" lang="zh-HK" altLang="en-US"/>
          </a:p>
        </p:txBody>
      </p:sp>
      <p:sp>
        <p:nvSpPr>
          <p:cNvPr id="5" name="頁尾版面配置區 4">
            <a:extLst>
              <a:ext uri="{FF2B5EF4-FFF2-40B4-BE49-F238E27FC236}">
                <a16:creationId xmlns:a16="http://schemas.microsoft.com/office/drawing/2014/main" id="{420FB03F-0C92-7E48-816C-E6B72D51F2F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HK" altLang="en-US"/>
          </a:p>
        </p:txBody>
      </p:sp>
      <p:sp>
        <p:nvSpPr>
          <p:cNvPr id="6" name="投影片編號版面配置區 5">
            <a:extLst>
              <a:ext uri="{FF2B5EF4-FFF2-40B4-BE49-F238E27FC236}">
                <a16:creationId xmlns:a16="http://schemas.microsoft.com/office/drawing/2014/main" id="{7C32F47A-4917-F343-8EC5-BCF0157B73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C55A48-A981-CA4D-8558-20EB9C5F3992}" type="slidenum">
              <a:rPr kumimoji="1" lang="zh-HK" altLang="en-US" smtClean="0"/>
              <a:t>‹#›</a:t>
            </a:fld>
            <a:endParaRPr kumimoji="1" lang="zh-HK" altLang="en-US"/>
          </a:p>
        </p:txBody>
      </p:sp>
    </p:spTree>
    <p:extLst>
      <p:ext uri="{BB962C8B-B14F-4D97-AF65-F5344CB8AC3E}">
        <p14:creationId xmlns:p14="http://schemas.microsoft.com/office/powerpoint/2010/main" val="9030034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eg"/></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8.tiff"/><Relationship Id="rId7"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62.jpg"/><Relationship Id="rId5" Type="http://schemas.openxmlformats.org/officeDocument/2006/relationships/image" Target="../media/image61.jpg"/><Relationship Id="rId4" Type="http://schemas.openxmlformats.org/officeDocument/2006/relationships/image" Target="../media/image60.jpg"/></Relationships>
</file>

<file path=ppt/slides/_rels/slide33.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51639" y="2514675"/>
            <a:ext cx="11267091" cy="1569660"/>
          </a:xfrm>
          <a:prstGeom prst="rect">
            <a:avLst/>
          </a:prstGeom>
          <a:noFill/>
        </p:spPr>
        <p:txBody>
          <a:bodyPr wrap="square" rtlCol="0" anchor="t">
            <a:spAutoFit/>
          </a:bodyPr>
          <a:lstStyle/>
          <a:p>
            <a:pPr algn="ctr"/>
            <a:r>
              <a:rPr lang="en-US" altLang="zh-CN" sz="9600" dirty="0">
                <a:solidFill>
                  <a:srgbClr val="87CEDC"/>
                </a:solidFill>
                <a:latin typeface="Baskerville" charset="0"/>
                <a:ea typeface="Baskerville" charset="0"/>
                <a:cs typeface="Baskerville" charset="0"/>
              </a:rPr>
              <a:t>A</a:t>
            </a:r>
            <a:r>
              <a:rPr lang="zh-CN" altLang="en-US" sz="9600" dirty="0">
                <a:latin typeface="Baskerville" charset="0"/>
                <a:ea typeface="Baskerville" charset="0"/>
                <a:cs typeface="Baskerville" charset="0"/>
              </a:rPr>
              <a:t> </a:t>
            </a:r>
            <a:r>
              <a:rPr lang="en-US" altLang="zh-CN" sz="4400" b="1" dirty="0">
                <a:solidFill>
                  <a:srgbClr val="E5432E"/>
                </a:solidFill>
                <a:latin typeface="Baskerville" charset="0"/>
                <a:ea typeface="Baskerville" charset="0"/>
                <a:cs typeface="Baskerville" charset="0"/>
              </a:rPr>
              <a:t>BITE</a:t>
            </a:r>
            <a:r>
              <a:rPr lang="en-US" altLang="zh-CN" sz="9600" dirty="0">
                <a:solidFill>
                  <a:srgbClr val="87CEDC"/>
                </a:solidFill>
                <a:latin typeface="Baskerville" charset="0"/>
                <a:ea typeface="Baskerville" charset="0"/>
                <a:cs typeface="Baskerville" charset="0"/>
              </a:rPr>
              <a:t> of </a:t>
            </a:r>
            <a:r>
              <a:rPr lang="en-US" altLang="zh-CN" sz="9600" dirty="0">
                <a:solidFill>
                  <a:srgbClr val="F28155"/>
                </a:solidFill>
                <a:latin typeface="Baskerville" charset="0"/>
                <a:ea typeface="Baskerville" charset="0"/>
                <a:cs typeface="Baskerville" charset="0"/>
              </a:rPr>
              <a:t>BIG DATA</a:t>
            </a:r>
            <a:endParaRPr lang="en-US" sz="9600" dirty="0">
              <a:solidFill>
                <a:srgbClr val="F28155"/>
              </a:solidFill>
              <a:latin typeface="Baskerville" charset="0"/>
              <a:ea typeface="Baskerville" charset="0"/>
              <a:cs typeface="Baskerville"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1169" y="2224696"/>
            <a:ext cx="1604082" cy="1032765"/>
          </a:xfrm>
          <a:prstGeom prst="rect">
            <a:avLst/>
          </a:prstGeom>
        </p:spPr>
      </p:pic>
    </p:spTree>
    <p:extLst>
      <p:ext uri="{BB962C8B-B14F-4D97-AF65-F5344CB8AC3E}">
        <p14:creationId xmlns:p14="http://schemas.microsoft.com/office/powerpoint/2010/main" val="3967819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圖片 15">
            <a:extLst>
              <a:ext uri="{FF2B5EF4-FFF2-40B4-BE49-F238E27FC236}">
                <a16:creationId xmlns:a16="http://schemas.microsoft.com/office/drawing/2014/main" id="{2DD820A8-6A59-3847-AE18-4E303242BC18}"/>
              </a:ext>
            </a:extLst>
          </p:cNvPr>
          <p:cNvPicPr>
            <a:picLocks noChangeAspect="1"/>
          </p:cNvPicPr>
          <p:nvPr/>
        </p:nvPicPr>
        <p:blipFill>
          <a:blip r:embed="rId3"/>
          <a:stretch>
            <a:fillRect/>
          </a:stretch>
        </p:blipFill>
        <p:spPr>
          <a:xfrm>
            <a:off x="1528212" y="1272449"/>
            <a:ext cx="9144000" cy="5156200"/>
          </a:xfrm>
          <a:prstGeom prst="rect">
            <a:avLst/>
          </a:prstGeom>
        </p:spPr>
      </p:pic>
      <p:pic>
        <p:nvPicPr>
          <p:cNvPr id="6" name="圖片 5">
            <a:extLst>
              <a:ext uri="{FF2B5EF4-FFF2-40B4-BE49-F238E27FC236}">
                <a16:creationId xmlns:a16="http://schemas.microsoft.com/office/drawing/2014/main" id="{5F96AA64-4FDD-514D-9DE3-C764E77A35A7}"/>
              </a:ext>
            </a:extLst>
          </p:cNvPr>
          <p:cNvPicPr>
            <a:picLocks noChangeAspect="1"/>
          </p:cNvPicPr>
          <p:nvPr/>
        </p:nvPicPr>
        <p:blipFill>
          <a:blip r:embed="rId4"/>
          <a:stretch>
            <a:fillRect/>
          </a:stretch>
        </p:blipFill>
        <p:spPr>
          <a:xfrm>
            <a:off x="6709812" y="912633"/>
            <a:ext cx="2323218" cy="1746916"/>
          </a:xfrm>
          <a:prstGeom prst="rect">
            <a:avLst/>
          </a:prstGeom>
        </p:spPr>
      </p:pic>
      <p:pic>
        <p:nvPicPr>
          <p:cNvPr id="10" name="圖片 9">
            <a:extLst>
              <a:ext uri="{FF2B5EF4-FFF2-40B4-BE49-F238E27FC236}">
                <a16:creationId xmlns:a16="http://schemas.microsoft.com/office/drawing/2014/main" id="{C2A069D5-BB15-0445-A35D-CC1668EE50A4}"/>
              </a:ext>
            </a:extLst>
          </p:cNvPr>
          <p:cNvPicPr>
            <a:picLocks noChangeAspect="1"/>
          </p:cNvPicPr>
          <p:nvPr/>
        </p:nvPicPr>
        <p:blipFill>
          <a:blip r:embed="rId5"/>
          <a:stretch>
            <a:fillRect/>
          </a:stretch>
        </p:blipFill>
        <p:spPr>
          <a:xfrm>
            <a:off x="5519345" y="2996952"/>
            <a:ext cx="4704155" cy="3524498"/>
          </a:xfrm>
          <a:prstGeom prst="rect">
            <a:avLst/>
          </a:prstGeom>
        </p:spPr>
      </p:pic>
      <p:pic>
        <p:nvPicPr>
          <p:cNvPr id="12" name="圖片 11">
            <a:extLst>
              <a:ext uri="{FF2B5EF4-FFF2-40B4-BE49-F238E27FC236}">
                <a16:creationId xmlns:a16="http://schemas.microsoft.com/office/drawing/2014/main" id="{83DE9E7A-411E-2D41-8410-F4C11F729309}"/>
              </a:ext>
            </a:extLst>
          </p:cNvPr>
          <p:cNvPicPr>
            <a:picLocks noChangeAspect="1"/>
          </p:cNvPicPr>
          <p:nvPr/>
        </p:nvPicPr>
        <p:blipFill>
          <a:blip r:embed="rId6"/>
          <a:stretch>
            <a:fillRect/>
          </a:stretch>
        </p:blipFill>
        <p:spPr>
          <a:xfrm>
            <a:off x="1524001" y="3850549"/>
            <a:ext cx="3819663" cy="2542804"/>
          </a:xfrm>
          <a:prstGeom prst="rect">
            <a:avLst/>
          </a:prstGeom>
        </p:spPr>
      </p:pic>
      <p:pic>
        <p:nvPicPr>
          <p:cNvPr id="14" name="圖片 13">
            <a:extLst>
              <a:ext uri="{FF2B5EF4-FFF2-40B4-BE49-F238E27FC236}">
                <a16:creationId xmlns:a16="http://schemas.microsoft.com/office/drawing/2014/main" id="{4ADD9B7C-C838-0D40-A10A-C5A88D81CCF7}"/>
              </a:ext>
            </a:extLst>
          </p:cNvPr>
          <p:cNvPicPr>
            <a:picLocks noChangeAspect="1"/>
          </p:cNvPicPr>
          <p:nvPr/>
        </p:nvPicPr>
        <p:blipFill rotWithShape="1">
          <a:blip r:embed="rId7"/>
          <a:srcRect b="7433"/>
          <a:stretch/>
        </p:blipFill>
        <p:spPr>
          <a:xfrm>
            <a:off x="1991545" y="1159303"/>
            <a:ext cx="3352119" cy="2320460"/>
          </a:xfrm>
          <a:prstGeom prst="rect">
            <a:avLst/>
          </a:prstGeom>
        </p:spPr>
      </p:pic>
      <p:sp>
        <p:nvSpPr>
          <p:cNvPr id="8" name="Title 1"/>
          <p:cNvSpPr>
            <a:spLocks noGrp="1"/>
          </p:cNvSpPr>
          <p:nvPr>
            <p:ph type="title"/>
          </p:nvPr>
        </p:nvSpPr>
        <p:spPr>
          <a:xfrm>
            <a:off x="1419479" y="216498"/>
            <a:ext cx="8199731" cy="572019"/>
          </a:xfrm>
        </p:spPr>
        <p:txBody>
          <a:bodyPr>
            <a:noAutofit/>
          </a:bodyPr>
          <a:lstStyle/>
          <a:p>
            <a:r>
              <a:rPr lang="en-US" sz="2800" b="1" dirty="0">
                <a:latin typeface="+mn-lt"/>
              </a:rPr>
              <a:t>Here comes the dessert</a:t>
            </a:r>
            <a:r>
              <a:rPr lang="mr-IN" sz="2800" b="1" dirty="0">
                <a:latin typeface="+mn-lt"/>
              </a:rPr>
              <a:t>…</a:t>
            </a:r>
            <a:endParaRPr lang="en-US" sz="2800" b="1" dirty="0">
              <a:latin typeface="+mn-lt"/>
            </a:endParaRPr>
          </a:p>
        </p:txBody>
      </p:sp>
    </p:spTree>
    <p:extLst>
      <p:ext uri="{BB962C8B-B14F-4D97-AF65-F5344CB8AC3E}">
        <p14:creationId xmlns:p14="http://schemas.microsoft.com/office/powerpoint/2010/main" val="154157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B9AF416-9D12-4746-B455-264B84C5B9E3}"/>
              </a:ext>
            </a:extLst>
          </p:cNvPr>
          <p:cNvSpPr/>
          <p:nvPr/>
        </p:nvSpPr>
        <p:spPr>
          <a:xfrm>
            <a:off x="2606041" y="357857"/>
            <a:ext cx="8566198" cy="1384995"/>
          </a:xfrm>
          <a:prstGeom prst="rect">
            <a:avLst/>
          </a:prstGeom>
        </p:spPr>
        <p:txBody>
          <a:bodyPr wrap="square">
            <a:spAutoFit/>
          </a:bodyPr>
          <a:lstStyle/>
          <a:p>
            <a:r>
              <a:rPr kumimoji="1" lang="en-US" altLang="zh-CN" sz="2800" b="1" dirty="0">
                <a:ea typeface="Apple Color Emoji" charset="0"/>
                <a:cs typeface="Apple Color Emoji" charset="0"/>
              </a:rPr>
              <a:t>Let’s</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see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t</a:t>
            </a:r>
            <a:r>
              <a:rPr kumimoji="1" lang="zh-HK" altLang="en-US" sz="2800" b="1" dirty="0">
                <a:ea typeface="Apple Color Emoji" charset="0"/>
                <a:cs typeface="Apple Color Emoji" charset="0"/>
              </a:rPr>
              <a:t>he most</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welcome</a:t>
            </a:r>
            <a:r>
              <a:rPr kumimoji="1" lang="zh-CN" altLang="en-US" sz="2800" b="1" dirty="0">
                <a:ea typeface="Apple Color Emoji" charset="0"/>
                <a:cs typeface="Apple Color Emoji" charset="0"/>
              </a:rPr>
              <a:t> </a:t>
            </a:r>
            <a:r>
              <a:rPr kumimoji="1" lang="zh-HK" altLang="en-US" sz="2800" b="1" dirty="0">
                <a:ea typeface="Apple Color Emoji" charset="0"/>
                <a:cs typeface="Apple Color Emoji" charset="0"/>
              </a:rPr>
              <a:t>blogger.</a:t>
            </a:r>
            <a:endParaRPr kumimoji="1" lang="en-US" altLang="zh-HK" sz="2800" b="1" dirty="0">
              <a:ea typeface="Apple Color Emoji" charset="0"/>
              <a:cs typeface="Apple Color Emoji" charset="0"/>
            </a:endParaRPr>
          </a:p>
          <a:p>
            <a:r>
              <a:rPr kumimoji="1" lang="en-US" altLang="zh-CN" sz="2800" b="1" dirty="0">
                <a:ea typeface="Apple Color Emoji" charset="0"/>
                <a:cs typeface="Apple Color Emoji" charset="0"/>
              </a:rPr>
              <a:t>The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number</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shows</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the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frequency</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of</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the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bloggers’</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recipe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appearing</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in</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the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whole</a:t>
            </a:r>
            <a:r>
              <a:rPr kumimoji="1" lang="zh-CN" altLang="en-US" sz="2800" b="1" dirty="0">
                <a:ea typeface="Apple Color Emoji" charset="0"/>
                <a:cs typeface="Apple Color Emoji" charset="0"/>
              </a:rPr>
              <a:t> </a:t>
            </a:r>
            <a:r>
              <a:rPr kumimoji="1" lang="en-US" altLang="zh-CN" sz="2800" b="1" dirty="0">
                <a:ea typeface="Apple Color Emoji" charset="0"/>
                <a:cs typeface="Apple Color Emoji" charset="0"/>
              </a:rPr>
              <a:t>rank.</a:t>
            </a:r>
            <a:endParaRPr kumimoji="1" lang="zh-HK" altLang="en-US" sz="2800" b="1" dirty="0">
              <a:ea typeface="Apple Color Emoji" charset="0"/>
              <a:cs typeface="Apple Color Emoji" charset="0"/>
            </a:endParaRPr>
          </a:p>
        </p:txBody>
      </p:sp>
      <p:pic>
        <p:nvPicPr>
          <p:cNvPr id="6" name="圖片 5">
            <a:extLst>
              <a:ext uri="{FF2B5EF4-FFF2-40B4-BE49-F238E27FC236}">
                <a16:creationId xmlns:a16="http://schemas.microsoft.com/office/drawing/2014/main" id="{7D0E3E1A-E2A9-DD4D-B815-F21CBDFC3E0C}"/>
              </a:ext>
            </a:extLst>
          </p:cNvPr>
          <p:cNvPicPr>
            <a:picLocks noChangeAspect="1"/>
          </p:cNvPicPr>
          <p:nvPr/>
        </p:nvPicPr>
        <p:blipFill>
          <a:blip r:embed="rId3"/>
          <a:stretch>
            <a:fillRect/>
          </a:stretch>
        </p:blipFill>
        <p:spPr>
          <a:xfrm>
            <a:off x="2486453" y="1990090"/>
            <a:ext cx="6910567" cy="4880610"/>
          </a:xfrm>
          <a:prstGeom prst="rect">
            <a:avLst/>
          </a:prstGeom>
        </p:spPr>
      </p:pic>
    </p:spTree>
    <p:extLst>
      <p:ext uri="{BB962C8B-B14F-4D97-AF65-F5344CB8AC3E}">
        <p14:creationId xmlns:p14="http://schemas.microsoft.com/office/powerpoint/2010/main" val="365656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EA53508D-6D3A-224B-98C4-8110907AFE95}"/>
              </a:ext>
            </a:extLst>
          </p:cNvPr>
          <p:cNvPicPr>
            <a:picLocks noChangeAspect="1"/>
          </p:cNvPicPr>
          <p:nvPr/>
        </p:nvPicPr>
        <p:blipFill>
          <a:blip r:embed="rId2"/>
          <a:stretch>
            <a:fillRect/>
          </a:stretch>
        </p:blipFill>
        <p:spPr>
          <a:xfrm>
            <a:off x="1529734" y="339216"/>
            <a:ext cx="4860032" cy="3600495"/>
          </a:xfrm>
          <a:prstGeom prst="rect">
            <a:avLst/>
          </a:prstGeom>
        </p:spPr>
      </p:pic>
      <p:cxnSp>
        <p:nvCxnSpPr>
          <p:cNvPr id="7" name="曲線接點 6">
            <a:extLst>
              <a:ext uri="{FF2B5EF4-FFF2-40B4-BE49-F238E27FC236}">
                <a16:creationId xmlns:a16="http://schemas.microsoft.com/office/drawing/2014/main" id="{60C8AB88-8E03-5340-B455-16EF92FFAC6B}"/>
              </a:ext>
            </a:extLst>
          </p:cNvPr>
          <p:cNvCxnSpPr>
            <a:cxnSpLocks/>
            <a:endCxn id="21" idx="0"/>
          </p:cNvCxnSpPr>
          <p:nvPr/>
        </p:nvCxnSpPr>
        <p:spPr>
          <a:xfrm>
            <a:off x="6126480" y="2834640"/>
            <a:ext cx="3411882" cy="799470"/>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曲線接點 7">
            <a:extLst>
              <a:ext uri="{FF2B5EF4-FFF2-40B4-BE49-F238E27FC236}">
                <a16:creationId xmlns:a16="http://schemas.microsoft.com/office/drawing/2014/main" id="{1C59C2F4-14B8-AE42-A685-088F8E7E0945}"/>
              </a:ext>
            </a:extLst>
          </p:cNvPr>
          <p:cNvCxnSpPr>
            <a:cxnSpLocks/>
          </p:cNvCxnSpPr>
          <p:nvPr/>
        </p:nvCxnSpPr>
        <p:spPr>
          <a:xfrm rot="5400000">
            <a:off x="3837789" y="4057599"/>
            <a:ext cx="1875700" cy="32348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字方塊 15">
            <a:extLst>
              <a:ext uri="{FF2B5EF4-FFF2-40B4-BE49-F238E27FC236}">
                <a16:creationId xmlns:a16="http://schemas.microsoft.com/office/drawing/2014/main" id="{A49F693D-25AF-D041-8C81-3405A247C5D5}"/>
              </a:ext>
            </a:extLst>
          </p:cNvPr>
          <p:cNvSpPr txBox="1"/>
          <p:nvPr/>
        </p:nvSpPr>
        <p:spPr>
          <a:xfrm>
            <a:off x="518352" y="4022727"/>
            <a:ext cx="3930983" cy="954107"/>
          </a:xfrm>
          <a:prstGeom prst="rect">
            <a:avLst/>
          </a:prstGeom>
          <a:noFill/>
        </p:spPr>
        <p:txBody>
          <a:bodyPr wrap="square" rtlCol="0">
            <a:spAutoFit/>
          </a:bodyPr>
          <a:lstStyle/>
          <a:p>
            <a:r>
              <a:rPr kumimoji="1" lang="en-US" altLang="zh-CN" sz="2800" b="1" dirty="0"/>
              <a:t>Three</a:t>
            </a:r>
            <a:r>
              <a:rPr kumimoji="1" lang="zh-CN" altLang="en-US" sz="2800" b="1" dirty="0"/>
              <a:t> </a:t>
            </a:r>
            <a:r>
              <a:rPr kumimoji="1" lang="en-US" altLang="zh-CN" sz="2800" b="1" dirty="0"/>
              <a:t>of</a:t>
            </a:r>
            <a:r>
              <a:rPr kumimoji="1" lang="zh-CN" altLang="en-US" sz="2800" b="1" dirty="0"/>
              <a:t> </a:t>
            </a:r>
            <a:r>
              <a:rPr kumimoji="1" lang="en-US" altLang="zh-CN" sz="2800" b="1" dirty="0"/>
              <a:t>them</a:t>
            </a:r>
            <a:r>
              <a:rPr kumimoji="1" lang="zh-CN" altLang="en-US" sz="2800" b="1" dirty="0"/>
              <a:t> </a:t>
            </a:r>
            <a:r>
              <a:rPr kumimoji="1" lang="en-US" altLang="zh-CN" sz="2800" b="1" dirty="0"/>
              <a:t>have</a:t>
            </a:r>
            <a:r>
              <a:rPr kumimoji="1" lang="zh-CN" altLang="en-US" sz="2800" b="1" dirty="0"/>
              <a:t> </a:t>
            </a:r>
            <a:r>
              <a:rPr kumimoji="1" lang="en-US" altLang="zh-CN" sz="2800" b="1" dirty="0"/>
              <a:t>their</a:t>
            </a:r>
            <a:r>
              <a:rPr kumimoji="1" lang="zh-CN" altLang="en-US" sz="2800" b="1" dirty="0"/>
              <a:t> </a:t>
            </a:r>
            <a:r>
              <a:rPr kumimoji="1" lang="en-US" altLang="zh-CN" sz="2800" b="1" dirty="0"/>
              <a:t>own</a:t>
            </a:r>
            <a:r>
              <a:rPr kumimoji="1" lang="zh-CN" altLang="en-US" sz="2800" b="1" dirty="0"/>
              <a:t> ‘</a:t>
            </a:r>
            <a:r>
              <a:rPr kumimoji="1" lang="en-US" altLang="zh-CN" sz="2800" b="1" dirty="0" err="1"/>
              <a:t>Taobao</a:t>
            </a:r>
            <a:r>
              <a:rPr kumimoji="1" lang="zh-CN" altLang="en-US" sz="2800" b="1" dirty="0"/>
              <a:t>’</a:t>
            </a:r>
            <a:r>
              <a:rPr kumimoji="1" lang="en-US" altLang="zh-CN" sz="2800" b="1" dirty="0"/>
              <a:t>shops.</a:t>
            </a:r>
            <a:endParaRPr kumimoji="1" lang="zh-HK" altLang="en-US" sz="2800" b="1" dirty="0"/>
          </a:p>
        </p:txBody>
      </p:sp>
      <p:pic>
        <p:nvPicPr>
          <p:cNvPr id="18" name="圖片 17">
            <a:extLst>
              <a:ext uri="{FF2B5EF4-FFF2-40B4-BE49-F238E27FC236}">
                <a16:creationId xmlns:a16="http://schemas.microsoft.com/office/drawing/2014/main" id="{4BCE7E59-A0DF-234F-8630-7BCA17AD5886}"/>
              </a:ext>
            </a:extLst>
          </p:cNvPr>
          <p:cNvPicPr>
            <a:picLocks noChangeAspect="1"/>
          </p:cNvPicPr>
          <p:nvPr/>
        </p:nvPicPr>
        <p:blipFill>
          <a:blip r:embed="rId3"/>
          <a:stretch>
            <a:fillRect/>
          </a:stretch>
        </p:blipFill>
        <p:spPr>
          <a:xfrm>
            <a:off x="7820875" y="433610"/>
            <a:ext cx="3540598" cy="2416513"/>
          </a:xfrm>
          <a:prstGeom prst="rect">
            <a:avLst/>
          </a:prstGeom>
        </p:spPr>
      </p:pic>
      <p:pic>
        <p:nvPicPr>
          <p:cNvPr id="21" name="圖片 20">
            <a:extLst>
              <a:ext uri="{FF2B5EF4-FFF2-40B4-BE49-F238E27FC236}">
                <a16:creationId xmlns:a16="http://schemas.microsoft.com/office/drawing/2014/main" id="{3F704BFF-5684-FC43-B18A-0F82B207D14D}"/>
              </a:ext>
            </a:extLst>
          </p:cNvPr>
          <p:cNvPicPr>
            <a:picLocks noChangeAspect="1"/>
          </p:cNvPicPr>
          <p:nvPr/>
        </p:nvPicPr>
        <p:blipFill>
          <a:blip r:embed="rId4"/>
          <a:stretch>
            <a:fillRect/>
          </a:stretch>
        </p:blipFill>
        <p:spPr>
          <a:xfrm>
            <a:off x="7715250" y="3634110"/>
            <a:ext cx="3646223" cy="2321020"/>
          </a:xfrm>
          <a:prstGeom prst="rect">
            <a:avLst/>
          </a:prstGeom>
        </p:spPr>
      </p:pic>
      <p:cxnSp>
        <p:nvCxnSpPr>
          <p:cNvPr id="31" name="曲線接點 30">
            <a:extLst>
              <a:ext uri="{FF2B5EF4-FFF2-40B4-BE49-F238E27FC236}">
                <a16:creationId xmlns:a16="http://schemas.microsoft.com/office/drawing/2014/main" id="{333B8FBD-EB43-D849-8FA8-C83DF00A6836}"/>
              </a:ext>
            </a:extLst>
          </p:cNvPr>
          <p:cNvCxnSpPr>
            <a:cxnSpLocks/>
          </p:cNvCxnSpPr>
          <p:nvPr/>
        </p:nvCxnSpPr>
        <p:spPr>
          <a:xfrm flipV="1">
            <a:off x="4251960" y="651510"/>
            <a:ext cx="3568915" cy="106299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37" name="圖片 36">
            <a:extLst>
              <a:ext uri="{FF2B5EF4-FFF2-40B4-BE49-F238E27FC236}">
                <a16:creationId xmlns:a16="http://schemas.microsoft.com/office/drawing/2014/main" id="{E5DD946E-78A3-BC4F-938A-6DC00653DD9E}"/>
              </a:ext>
            </a:extLst>
          </p:cNvPr>
          <p:cNvPicPr>
            <a:picLocks noChangeAspect="1"/>
          </p:cNvPicPr>
          <p:nvPr/>
        </p:nvPicPr>
        <p:blipFill>
          <a:blip r:embed="rId5"/>
          <a:stretch>
            <a:fillRect/>
          </a:stretch>
        </p:blipFill>
        <p:spPr>
          <a:xfrm>
            <a:off x="2915950" y="4902097"/>
            <a:ext cx="3313985" cy="1691370"/>
          </a:xfrm>
          <a:prstGeom prst="rect">
            <a:avLst/>
          </a:prstGeom>
        </p:spPr>
      </p:pic>
    </p:spTree>
    <p:extLst>
      <p:ext uri="{BB962C8B-B14F-4D97-AF65-F5344CB8AC3E}">
        <p14:creationId xmlns:p14="http://schemas.microsoft.com/office/powerpoint/2010/main" val="12256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5BFA3454-0FC9-6146-ACDD-40B89DBE37FC}"/>
              </a:ext>
            </a:extLst>
          </p:cNvPr>
          <p:cNvPicPr>
            <a:picLocks noChangeAspect="1"/>
          </p:cNvPicPr>
          <p:nvPr/>
        </p:nvPicPr>
        <p:blipFill>
          <a:blip r:embed="rId2"/>
          <a:stretch>
            <a:fillRect/>
          </a:stretch>
        </p:blipFill>
        <p:spPr>
          <a:xfrm>
            <a:off x="2639616" y="1340769"/>
            <a:ext cx="4860032" cy="3600495"/>
          </a:xfrm>
          <a:prstGeom prst="rect">
            <a:avLst/>
          </a:prstGeom>
        </p:spPr>
      </p:pic>
      <p:sp>
        <p:nvSpPr>
          <p:cNvPr id="5" name="文字方塊 4">
            <a:extLst>
              <a:ext uri="{FF2B5EF4-FFF2-40B4-BE49-F238E27FC236}">
                <a16:creationId xmlns:a16="http://schemas.microsoft.com/office/drawing/2014/main" id="{CAEB77AE-85DD-4B47-85B3-C7058389A6ED}"/>
              </a:ext>
            </a:extLst>
          </p:cNvPr>
          <p:cNvSpPr txBox="1"/>
          <p:nvPr/>
        </p:nvSpPr>
        <p:spPr>
          <a:xfrm>
            <a:off x="1775521" y="249853"/>
            <a:ext cx="6811197" cy="830997"/>
          </a:xfrm>
          <a:prstGeom prst="rect">
            <a:avLst/>
          </a:prstGeom>
          <a:noFill/>
        </p:spPr>
        <p:txBody>
          <a:bodyPr wrap="square" rtlCol="0">
            <a:spAutoFit/>
          </a:bodyPr>
          <a:lstStyle/>
          <a:p>
            <a:r>
              <a:rPr kumimoji="1" lang="zh-CN" altLang="en-US" sz="2400" b="1" dirty="0"/>
              <a:t>三百六十行，行行出‘网红’</a:t>
            </a:r>
            <a:endParaRPr kumimoji="1" lang="en-US" altLang="zh-CN" sz="2400" b="1" dirty="0"/>
          </a:p>
          <a:p>
            <a:r>
              <a:rPr kumimoji="1" lang="en-US" altLang="zh-CN" sz="2400" b="1" dirty="0"/>
              <a:t>Every industry has its own internet celebrities</a:t>
            </a:r>
          </a:p>
        </p:txBody>
      </p:sp>
      <p:pic>
        <p:nvPicPr>
          <p:cNvPr id="7" name="圖片 6">
            <a:extLst>
              <a:ext uri="{FF2B5EF4-FFF2-40B4-BE49-F238E27FC236}">
                <a16:creationId xmlns:a16="http://schemas.microsoft.com/office/drawing/2014/main" id="{5601EC0E-AE09-0C4D-8D38-C1132220B969}"/>
              </a:ext>
            </a:extLst>
          </p:cNvPr>
          <p:cNvPicPr>
            <a:picLocks noChangeAspect="1"/>
          </p:cNvPicPr>
          <p:nvPr/>
        </p:nvPicPr>
        <p:blipFill>
          <a:blip r:embed="rId3"/>
          <a:stretch>
            <a:fillRect/>
          </a:stretch>
        </p:blipFill>
        <p:spPr>
          <a:xfrm>
            <a:off x="6347066" y="5267960"/>
            <a:ext cx="4033357" cy="1446133"/>
          </a:xfrm>
          <a:prstGeom prst="rect">
            <a:avLst/>
          </a:prstGeom>
        </p:spPr>
      </p:pic>
      <p:pic>
        <p:nvPicPr>
          <p:cNvPr id="9" name="圖片 8">
            <a:extLst>
              <a:ext uri="{FF2B5EF4-FFF2-40B4-BE49-F238E27FC236}">
                <a16:creationId xmlns:a16="http://schemas.microsoft.com/office/drawing/2014/main" id="{F6F200C3-F9B2-9248-A6F1-EDA90FD93E90}"/>
              </a:ext>
            </a:extLst>
          </p:cNvPr>
          <p:cNvPicPr>
            <a:picLocks noChangeAspect="1"/>
          </p:cNvPicPr>
          <p:nvPr/>
        </p:nvPicPr>
        <p:blipFill>
          <a:blip r:embed="rId4"/>
          <a:stretch>
            <a:fillRect/>
          </a:stretch>
        </p:blipFill>
        <p:spPr>
          <a:xfrm>
            <a:off x="7707332" y="2339050"/>
            <a:ext cx="2590800" cy="1143000"/>
          </a:xfrm>
          <a:prstGeom prst="rect">
            <a:avLst/>
          </a:prstGeom>
        </p:spPr>
      </p:pic>
      <p:pic>
        <p:nvPicPr>
          <p:cNvPr id="11" name="圖片 10">
            <a:extLst>
              <a:ext uri="{FF2B5EF4-FFF2-40B4-BE49-F238E27FC236}">
                <a16:creationId xmlns:a16="http://schemas.microsoft.com/office/drawing/2014/main" id="{9B4362FA-10FC-5E4C-B97D-584B111425A8}"/>
              </a:ext>
            </a:extLst>
          </p:cNvPr>
          <p:cNvPicPr>
            <a:picLocks noChangeAspect="1"/>
          </p:cNvPicPr>
          <p:nvPr/>
        </p:nvPicPr>
        <p:blipFill>
          <a:blip r:embed="rId5"/>
          <a:stretch>
            <a:fillRect/>
          </a:stretch>
        </p:blipFill>
        <p:spPr>
          <a:xfrm>
            <a:off x="7466032" y="1227062"/>
            <a:ext cx="2832100" cy="1092200"/>
          </a:xfrm>
          <a:prstGeom prst="rect">
            <a:avLst/>
          </a:prstGeom>
        </p:spPr>
      </p:pic>
      <p:pic>
        <p:nvPicPr>
          <p:cNvPr id="13" name="圖片 12">
            <a:extLst>
              <a:ext uri="{FF2B5EF4-FFF2-40B4-BE49-F238E27FC236}">
                <a16:creationId xmlns:a16="http://schemas.microsoft.com/office/drawing/2014/main" id="{D1CD9D6D-DF56-F74D-AE69-BB0425777A2A}"/>
              </a:ext>
            </a:extLst>
          </p:cNvPr>
          <p:cNvPicPr>
            <a:picLocks noChangeAspect="1"/>
          </p:cNvPicPr>
          <p:nvPr/>
        </p:nvPicPr>
        <p:blipFill>
          <a:blip r:embed="rId6"/>
          <a:stretch>
            <a:fillRect/>
          </a:stretch>
        </p:blipFill>
        <p:spPr>
          <a:xfrm>
            <a:off x="1216586" y="5267960"/>
            <a:ext cx="3769674" cy="1583263"/>
          </a:xfrm>
          <a:prstGeom prst="rect">
            <a:avLst/>
          </a:prstGeom>
        </p:spPr>
      </p:pic>
      <p:cxnSp>
        <p:nvCxnSpPr>
          <p:cNvPr id="15" name="肘形接點 14">
            <a:extLst>
              <a:ext uri="{FF2B5EF4-FFF2-40B4-BE49-F238E27FC236}">
                <a16:creationId xmlns:a16="http://schemas.microsoft.com/office/drawing/2014/main" id="{C74D8B31-A6E3-D542-AA68-D757F7644D22}"/>
              </a:ext>
            </a:extLst>
          </p:cNvPr>
          <p:cNvCxnSpPr/>
          <p:nvPr/>
        </p:nvCxnSpPr>
        <p:spPr>
          <a:xfrm flipV="1">
            <a:off x="5181118" y="1700808"/>
            <a:ext cx="2318530" cy="936104"/>
          </a:xfrm>
          <a:prstGeom prst="bentConnector3">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箭頭接點 18">
            <a:extLst>
              <a:ext uri="{FF2B5EF4-FFF2-40B4-BE49-F238E27FC236}">
                <a16:creationId xmlns:a16="http://schemas.microsoft.com/office/drawing/2014/main" id="{B02F5124-1405-4442-B023-84A1F4177D29}"/>
              </a:ext>
            </a:extLst>
          </p:cNvPr>
          <p:cNvCxnSpPr/>
          <p:nvPr/>
        </p:nvCxnSpPr>
        <p:spPr>
          <a:xfrm>
            <a:off x="6347066" y="2087146"/>
            <a:ext cx="1621143" cy="77961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線箭頭接點 24">
            <a:extLst>
              <a:ext uri="{FF2B5EF4-FFF2-40B4-BE49-F238E27FC236}">
                <a16:creationId xmlns:a16="http://schemas.microsoft.com/office/drawing/2014/main" id="{64716895-ED28-6643-B748-A993EDB0F3D0}"/>
              </a:ext>
            </a:extLst>
          </p:cNvPr>
          <p:cNvCxnSpPr>
            <a:cxnSpLocks/>
          </p:cNvCxnSpPr>
          <p:nvPr/>
        </p:nvCxnSpPr>
        <p:spPr>
          <a:xfrm>
            <a:off x="5069632" y="4221089"/>
            <a:ext cx="0" cy="54883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線箭頭接點 25">
            <a:extLst>
              <a:ext uri="{FF2B5EF4-FFF2-40B4-BE49-F238E27FC236}">
                <a16:creationId xmlns:a16="http://schemas.microsoft.com/office/drawing/2014/main" id="{462D27BD-BF49-F24A-BBD9-3DA75CE948AC}"/>
              </a:ext>
            </a:extLst>
          </p:cNvPr>
          <p:cNvCxnSpPr>
            <a:cxnSpLocks/>
          </p:cNvCxnSpPr>
          <p:nvPr/>
        </p:nvCxnSpPr>
        <p:spPr>
          <a:xfrm>
            <a:off x="8472264" y="4744524"/>
            <a:ext cx="0" cy="48467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接點 29">
            <a:extLst>
              <a:ext uri="{FF2B5EF4-FFF2-40B4-BE49-F238E27FC236}">
                <a16:creationId xmlns:a16="http://schemas.microsoft.com/office/drawing/2014/main" id="{D7F8CEDF-7018-574C-AF80-101EDA15CB02}"/>
              </a:ext>
            </a:extLst>
          </p:cNvPr>
          <p:cNvCxnSpPr>
            <a:cxnSpLocks/>
          </p:cNvCxnSpPr>
          <p:nvPr/>
        </p:nvCxnSpPr>
        <p:spPr>
          <a:xfrm>
            <a:off x="2558842" y="4769923"/>
            <a:ext cx="5913422" cy="12700"/>
          </a:xfrm>
          <a:prstGeom prst="bentConnector3">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線箭頭接點 15">
            <a:extLst>
              <a:ext uri="{FF2B5EF4-FFF2-40B4-BE49-F238E27FC236}">
                <a16:creationId xmlns:a16="http://schemas.microsoft.com/office/drawing/2014/main" id="{1CB7B83D-675E-A344-B78E-03E986C4C53C}"/>
              </a:ext>
            </a:extLst>
          </p:cNvPr>
          <p:cNvCxnSpPr>
            <a:cxnSpLocks/>
          </p:cNvCxnSpPr>
          <p:nvPr/>
        </p:nvCxnSpPr>
        <p:spPr>
          <a:xfrm>
            <a:off x="2558842" y="4757223"/>
            <a:ext cx="0" cy="4719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5898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id="{A47154EA-B142-A64A-82F9-E15E8DB74161}"/>
              </a:ext>
            </a:extLst>
          </p:cNvPr>
          <p:cNvPicPr>
            <a:picLocks noChangeAspect="1"/>
          </p:cNvPicPr>
          <p:nvPr/>
        </p:nvPicPr>
        <p:blipFill rotWithShape="1">
          <a:blip r:embed="rId2"/>
          <a:srcRect l="-835" t="7" r="-12" b="-7"/>
          <a:stretch/>
        </p:blipFill>
        <p:spPr>
          <a:xfrm>
            <a:off x="6917298" y="1080850"/>
            <a:ext cx="4901322" cy="3600495"/>
          </a:xfrm>
          <a:prstGeom prst="rect">
            <a:avLst/>
          </a:prstGeom>
        </p:spPr>
      </p:pic>
      <p:pic>
        <p:nvPicPr>
          <p:cNvPr id="6" name="圖片 5">
            <a:extLst>
              <a:ext uri="{FF2B5EF4-FFF2-40B4-BE49-F238E27FC236}">
                <a16:creationId xmlns:a16="http://schemas.microsoft.com/office/drawing/2014/main" id="{F0E2FD0C-E599-1346-9A38-4B67C5446426}"/>
              </a:ext>
            </a:extLst>
          </p:cNvPr>
          <p:cNvPicPr>
            <a:picLocks noChangeAspect="1"/>
          </p:cNvPicPr>
          <p:nvPr/>
        </p:nvPicPr>
        <p:blipFill>
          <a:blip r:embed="rId3"/>
          <a:stretch>
            <a:fillRect/>
          </a:stretch>
        </p:blipFill>
        <p:spPr>
          <a:xfrm>
            <a:off x="5487918" y="5223487"/>
            <a:ext cx="3098800" cy="749300"/>
          </a:xfrm>
          <a:prstGeom prst="rect">
            <a:avLst/>
          </a:prstGeom>
        </p:spPr>
      </p:pic>
      <p:pic>
        <p:nvPicPr>
          <p:cNvPr id="8" name="圖片 7">
            <a:extLst>
              <a:ext uri="{FF2B5EF4-FFF2-40B4-BE49-F238E27FC236}">
                <a16:creationId xmlns:a16="http://schemas.microsoft.com/office/drawing/2014/main" id="{A44346A4-550D-2F42-ACFA-EA47B87EBB37}"/>
              </a:ext>
            </a:extLst>
          </p:cNvPr>
          <p:cNvPicPr>
            <a:picLocks noChangeAspect="1"/>
          </p:cNvPicPr>
          <p:nvPr/>
        </p:nvPicPr>
        <p:blipFill>
          <a:blip r:embed="rId4"/>
          <a:stretch>
            <a:fillRect/>
          </a:stretch>
        </p:blipFill>
        <p:spPr>
          <a:xfrm>
            <a:off x="9112458" y="5055142"/>
            <a:ext cx="2235200" cy="914400"/>
          </a:xfrm>
          <a:prstGeom prst="rect">
            <a:avLst/>
          </a:prstGeom>
        </p:spPr>
      </p:pic>
      <p:sp>
        <p:nvSpPr>
          <p:cNvPr id="11" name="文字方塊 10">
            <a:extLst>
              <a:ext uri="{FF2B5EF4-FFF2-40B4-BE49-F238E27FC236}">
                <a16:creationId xmlns:a16="http://schemas.microsoft.com/office/drawing/2014/main" id="{DE0DCAFA-07E6-3E47-A59A-309D40B60C47}"/>
              </a:ext>
            </a:extLst>
          </p:cNvPr>
          <p:cNvSpPr txBox="1"/>
          <p:nvPr/>
        </p:nvSpPr>
        <p:spPr>
          <a:xfrm>
            <a:off x="1775521" y="249853"/>
            <a:ext cx="6811197" cy="830997"/>
          </a:xfrm>
          <a:prstGeom prst="rect">
            <a:avLst/>
          </a:prstGeom>
          <a:noFill/>
        </p:spPr>
        <p:txBody>
          <a:bodyPr wrap="square" rtlCol="0">
            <a:spAutoFit/>
          </a:bodyPr>
          <a:lstStyle/>
          <a:p>
            <a:r>
              <a:rPr kumimoji="1" lang="en-US" altLang="zh-TW" sz="2400" b="1" dirty="0"/>
              <a:t>There</a:t>
            </a:r>
            <a:r>
              <a:rPr kumimoji="1" lang="zh-TW" altLang="en-US" sz="2400" b="1" dirty="0"/>
              <a:t> </a:t>
            </a:r>
            <a:r>
              <a:rPr kumimoji="1" lang="en-US" altLang="zh-TW" sz="2400" b="1" dirty="0"/>
              <a:t>is</a:t>
            </a:r>
            <a:r>
              <a:rPr kumimoji="1" lang="zh-TW" altLang="en-US" sz="2400" b="1" dirty="0"/>
              <a:t> </a:t>
            </a:r>
            <a:r>
              <a:rPr kumimoji="1" lang="en-US" altLang="zh-TW" sz="2400" b="1" dirty="0"/>
              <a:t>someone</a:t>
            </a:r>
            <a:r>
              <a:rPr kumimoji="1" lang="zh-TW" altLang="en-US" sz="2400" b="1" dirty="0"/>
              <a:t> </a:t>
            </a:r>
            <a:r>
              <a:rPr kumimoji="1" lang="en-US" altLang="zh-TW" sz="2400" b="1" dirty="0"/>
              <a:t>who</a:t>
            </a:r>
            <a:r>
              <a:rPr kumimoji="1" lang="zh-TW" altLang="en-US" sz="2400" b="1" dirty="0"/>
              <a:t> </a:t>
            </a:r>
            <a:r>
              <a:rPr kumimoji="1" lang="en-US" altLang="zh-TW" sz="2400" b="1" dirty="0"/>
              <a:t>is</a:t>
            </a:r>
            <a:r>
              <a:rPr kumimoji="1" lang="zh-TW" altLang="en-US" sz="2400" b="1" dirty="0"/>
              <a:t> </a:t>
            </a:r>
            <a:r>
              <a:rPr kumimoji="1" lang="en-US" altLang="zh-TW" sz="2400" b="1" dirty="0"/>
              <a:t>not</a:t>
            </a:r>
            <a:r>
              <a:rPr kumimoji="1" lang="zh-TW" altLang="en-US" sz="2400" b="1" dirty="0"/>
              <a:t> </a:t>
            </a:r>
            <a:r>
              <a:rPr kumimoji="1" lang="en-US" altLang="zh-TW" sz="2400" b="1" dirty="0"/>
              <a:t>as</a:t>
            </a:r>
            <a:r>
              <a:rPr kumimoji="1" lang="zh-TW" altLang="en-US" sz="2400" b="1" dirty="0"/>
              <a:t> </a:t>
            </a:r>
            <a:r>
              <a:rPr kumimoji="1" lang="en-US" altLang="zh-TW" sz="2400" b="1" dirty="0"/>
              <a:t>famous</a:t>
            </a:r>
            <a:r>
              <a:rPr kumimoji="1" lang="zh-TW" altLang="en-US" sz="2400" b="1" dirty="0"/>
              <a:t> </a:t>
            </a:r>
            <a:r>
              <a:rPr kumimoji="1" lang="en-US" altLang="zh-TW" sz="2400" b="1" dirty="0"/>
              <a:t>as</a:t>
            </a:r>
            <a:r>
              <a:rPr kumimoji="1" lang="zh-TW" altLang="en-US" sz="2400" b="1" dirty="0"/>
              <a:t> </a:t>
            </a:r>
            <a:r>
              <a:rPr kumimoji="1" lang="en-US" altLang="zh-TW" sz="2400" b="1" dirty="0"/>
              <a:t>the</a:t>
            </a:r>
            <a:r>
              <a:rPr kumimoji="1" lang="zh-TW" altLang="en-US" sz="2400" b="1" dirty="0"/>
              <a:t> </a:t>
            </a:r>
            <a:r>
              <a:rPr kumimoji="1" lang="en-US" altLang="zh-TW" sz="2400" b="1" dirty="0"/>
              <a:t>celebrate</a:t>
            </a:r>
            <a:r>
              <a:rPr kumimoji="1" lang="zh-TW" altLang="en-US" sz="2400" b="1" dirty="0"/>
              <a:t>，</a:t>
            </a:r>
            <a:r>
              <a:rPr kumimoji="1" lang="en-US" altLang="zh-TW" sz="2400" b="1" dirty="0"/>
              <a:t>and</a:t>
            </a:r>
            <a:r>
              <a:rPr kumimoji="1" lang="zh-TW" altLang="en-US" sz="2400" b="1" dirty="0"/>
              <a:t> </a:t>
            </a:r>
            <a:r>
              <a:rPr kumimoji="1" lang="en-US" altLang="zh-TW" sz="2400" b="1" dirty="0"/>
              <a:t>just</a:t>
            </a:r>
            <a:r>
              <a:rPr kumimoji="1" lang="zh-TW" altLang="en-US" sz="2400" b="1" dirty="0"/>
              <a:t> </a:t>
            </a:r>
            <a:r>
              <a:rPr kumimoji="1" lang="en-US" altLang="zh-TW" sz="2400" b="1" dirty="0"/>
              <a:t>love</a:t>
            </a:r>
            <a:r>
              <a:rPr kumimoji="1" lang="zh-TW" altLang="en-US" sz="2400" b="1" dirty="0"/>
              <a:t> </a:t>
            </a:r>
            <a:r>
              <a:rPr kumimoji="1" lang="en-US" altLang="zh-TW" sz="2400" b="1" dirty="0"/>
              <a:t>cooking.</a:t>
            </a:r>
            <a:endParaRPr kumimoji="1" lang="en-US" altLang="zh-CN" sz="2400" b="1" dirty="0"/>
          </a:p>
        </p:txBody>
      </p:sp>
      <p:pic>
        <p:nvPicPr>
          <p:cNvPr id="10" name="圖片 9">
            <a:extLst>
              <a:ext uri="{FF2B5EF4-FFF2-40B4-BE49-F238E27FC236}">
                <a16:creationId xmlns:a16="http://schemas.microsoft.com/office/drawing/2014/main" id="{7D324CFA-4A25-B649-9EF2-35F5F570135C}"/>
              </a:ext>
            </a:extLst>
          </p:cNvPr>
          <p:cNvPicPr>
            <a:picLocks noChangeAspect="1"/>
          </p:cNvPicPr>
          <p:nvPr/>
        </p:nvPicPr>
        <p:blipFill>
          <a:blip r:embed="rId5"/>
          <a:stretch>
            <a:fillRect/>
          </a:stretch>
        </p:blipFill>
        <p:spPr>
          <a:xfrm>
            <a:off x="961699" y="1622992"/>
            <a:ext cx="5508979" cy="2737830"/>
          </a:xfrm>
          <a:prstGeom prst="rect">
            <a:avLst/>
          </a:prstGeom>
        </p:spPr>
      </p:pic>
      <p:pic>
        <p:nvPicPr>
          <p:cNvPr id="14" name="圖片 13">
            <a:extLst>
              <a:ext uri="{FF2B5EF4-FFF2-40B4-BE49-F238E27FC236}">
                <a16:creationId xmlns:a16="http://schemas.microsoft.com/office/drawing/2014/main" id="{141E3AB7-E28D-F041-9B05-539BE851CD8E}"/>
              </a:ext>
            </a:extLst>
          </p:cNvPr>
          <p:cNvPicPr>
            <a:picLocks noChangeAspect="1"/>
          </p:cNvPicPr>
          <p:nvPr/>
        </p:nvPicPr>
        <p:blipFill>
          <a:blip r:embed="rId6"/>
          <a:stretch>
            <a:fillRect/>
          </a:stretch>
        </p:blipFill>
        <p:spPr>
          <a:xfrm>
            <a:off x="2026960" y="4827524"/>
            <a:ext cx="2952328" cy="1893763"/>
          </a:xfrm>
          <a:prstGeom prst="rect">
            <a:avLst/>
          </a:prstGeom>
        </p:spPr>
      </p:pic>
    </p:spTree>
    <p:extLst>
      <p:ext uri="{BB962C8B-B14F-4D97-AF65-F5344CB8AC3E}">
        <p14:creationId xmlns:p14="http://schemas.microsoft.com/office/powerpoint/2010/main" val="7904557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AAA1AE53-F77E-5F4D-8A48-1755F13C54FA}"/>
              </a:ext>
            </a:extLst>
          </p:cNvPr>
          <p:cNvSpPr txBox="1"/>
          <p:nvPr/>
        </p:nvSpPr>
        <p:spPr>
          <a:xfrm>
            <a:off x="2535104" y="1351321"/>
            <a:ext cx="7704856" cy="4339650"/>
          </a:xfrm>
          <a:prstGeom prst="rect">
            <a:avLst/>
          </a:prstGeom>
          <a:noFill/>
        </p:spPr>
        <p:txBody>
          <a:bodyPr wrap="square" rtlCol="0">
            <a:spAutoFit/>
          </a:bodyPr>
          <a:lstStyle/>
          <a:p>
            <a:r>
              <a:rPr lang="en-US" altLang="zh-HK" sz="4800" b="1" dirty="0">
                <a:solidFill>
                  <a:srgbClr val="FF9F00"/>
                </a:solidFill>
                <a:latin typeface="Calibri" charset="0"/>
                <a:ea typeface="Calibri" charset="0"/>
                <a:cs typeface="Calibri" charset="0"/>
              </a:rPr>
              <a:t>I</a:t>
            </a:r>
            <a:r>
              <a:rPr lang="zh-HK" altLang="en-US" sz="4800" b="1" dirty="0">
                <a:solidFill>
                  <a:srgbClr val="FF9F00"/>
                </a:solidFill>
                <a:latin typeface="Calibri" charset="0"/>
                <a:ea typeface="Calibri" charset="0"/>
                <a:cs typeface="Calibri" charset="0"/>
              </a:rPr>
              <a:t>f you want to be famous, just bake it;</a:t>
            </a:r>
            <a:endParaRPr lang="en-US" altLang="zh-HK" sz="4800" b="1" dirty="0">
              <a:solidFill>
                <a:srgbClr val="FF9F00"/>
              </a:solidFill>
              <a:latin typeface="Calibri" charset="0"/>
              <a:ea typeface="Calibri" charset="0"/>
              <a:cs typeface="Calibri" charset="0"/>
            </a:endParaRPr>
          </a:p>
          <a:p>
            <a:endParaRPr lang="zh-HK" altLang="en-US" sz="4800" b="1" dirty="0">
              <a:solidFill>
                <a:srgbClr val="FF9F00"/>
              </a:solidFill>
              <a:latin typeface="Calibri" charset="0"/>
              <a:ea typeface="Calibri" charset="0"/>
              <a:cs typeface="Calibri" charset="0"/>
            </a:endParaRPr>
          </a:p>
          <a:p>
            <a:r>
              <a:rPr lang="en-US" altLang="zh-HK" sz="4800" b="1" dirty="0">
                <a:solidFill>
                  <a:srgbClr val="FF9F00"/>
                </a:solidFill>
                <a:latin typeface="Calibri" charset="0"/>
                <a:ea typeface="Calibri" charset="0"/>
                <a:cs typeface="Calibri" charset="0"/>
              </a:rPr>
              <a:t>I</a:t>
            </a:r>
            <a:r>
              <a:rPr lang="zh-HK" altLang="en-US" sz="4800" b="1" dirty="0">
                <a:solidFill>
                  <a:srgbClr val="FF9F00"/>
                </a:solidFill>
                <a:latin typeface="Calibri" charset="0"/>
                <a:ea typeface="Calibri" charset="0"/>
                <a:cs typeface="Calibri" charset="0"/>
              </a:rPr>
              <a:t>f you want to cook, just enjoy it.</a:t>
            </a:r>
          </a:p>
          <a:p>
            <a:endParaRPr kumimoji="1" lang="zh-HK" altLang="en-US" sz="3600" dirty="0">
              <a:latin typeface="Calibri" charset="0"/>
              <a:ea typeface="Calibri" charset="0"/>
              <a:cs typeface="Calibri" charset="0"/>
            </a:endParaRPr>
          </a:p>
        </p:txBody>
      </p:sp>
    </p:spTree>
    <p:extLst>
      <p:ext uri="{BB962C8B-B14F-4D97-AF65-F5344CB8AC3E}">
        <p14:creationId xmlns:p14="http://schemas.microsoft.com/office/powerpoint/2010/main" val="3839783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圓角矩形 4">
            <a:extLst>
              <a:ext uri="{FF2B5EF4-FFF2-40B4-BE49-F238E27FC236}">
                <a16:creationId xmlns:a16="http://schemas.microsoft.com/office/drawing/2014/main" id="{76D6C1A2-47BD-7540-8948-1AE857003F35}"/>
              </a:ext>
            </a:extLst>
          </p:cNvPr>
          <p:cNvSpPr/>
          <p:nvPr/>
        </p:nvSpPr>
        <p:spPr>
          <a:xfrm>
            <a:off x="0" y="3173620"/>
            <a:ext cx="12192000" cy="1236711"/>
          </a:xfrm>
          <a:prstGeom prst="roundRect">
            <a:avLst/>
          </a:prstGeom>
          <a:solidFill>
            <a:srgbClr val="B0E0E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073" name="标题 1"/>
          <p:cNvSpPr>
            <a:spLocks noGrp="1"/>
          </p:cNvSpPr>
          <p:nvPr>
            <p:ph type="title"/>
          </p:nvPr>
        </p:nvSpPr>
        <p:spPr>
          <a:xfrm>
            <a:off x="4745037" y="3400179"/>
            <a:ext cx="7446963" cy="783591"/>
          </a:xfrm>
          <a:ln/>
        </p:spPr>
        <p:txBody>
          <a:bodyPr anchor="b"/>
          <a:lstStyle/>
          <a:p>
            <a:r>
              <a:rPr lang="en-US" altLang="zh-CN" sz="3600" b="1" dirty="0">
                <a:latin typeface="+mn-lt"/>
              </a:rPr>
              <a:t>3. Foreign Recipes in </a:t>
            </a:r>
            <a:r>
              <a:rPr lang="en-US" altLang="zh-CN" sz="3600" b="1" dirty="0" err="1">
                <a:latin typeface="+mn-lt"/>
              </a:rPr>
              <a:t>Xiachufang</a:t>
            </a:r>
            <a:endParaRPr lang="en-US" altLang="zh-CN" sz="3600" b="1" dirty="0">
              <a:latin typeface="+mn-lt"/>
            </a:endParaRPr>
          </a:p>
        </p:txBody>
      </p:sp>
    </p:spTree>
    <p:extLst>
      <p:ext uri="{BB962C8B-B14F-4D97-AF65-F5344CB8AC3E}">
        <p14:creationId xmlns:p14="http://schemas.microsoft.com/office/powerpoint/2010/main" val="2392758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1695451" y="638175"/>
            <a:ext cx="4894263" cy="5581650"/>
          </a:xfrm>
          <a:prstGeom prst="rect">
            <a:avLst/>
          </a:prstGeom>
          <a:noFill/>
          <a:ln w="9525">
            <a:noFill/>
          </a:ln>
        </p:spPr>
      </p:pic>
      <p:pic>
        <p:nvPicPr>
          <p:cNvPr id="5" name="图片 4"/>
          <p:cNvPicPr>
            <a:picLocks noChangeAspect="1"/>
          </p:cNvPicPr>
          <p:nvPr/>
        </p:nvPicPr>
        <p:blipFill>
          <a:blip r:embed="rId3"/>
          <a:stretch>
            <a:fillRect/>
          </a:stretch>
        </p:blipFill>
        <p:spPr>
          <a:xfrm>
            <a:off x="5154613" y="638175"/>
            <a:ext cx="5808662" cy="5619750"/>
          </a:xfrm>
          <a:prstGeom prst="rect">
            <a:avLst/>
          </a:prstGeom>
          <a:noFill/>
          <a:ln w="9525">
            <a:noFill/>
          </a:ln>
        </p:spPr>
      </p:pic>
    </p:spTree>
    <p:extLst>
      <p:ext uri="{BB962C8B-B14F-4D97-AF65-F5344CB8AC3E}">
        <p14:creationId xmlns:p14="http://schemas.microsoft.com/office/powerpoint/2010/main" val="319463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文本框 1"/>
          <p:cNvSpPr txBox="1"/>
          <p:nvPr/>
        </p:nvSpPr>
        <p:spPr>
          <a:xfrm>
            <a:off x="1581150" y="22226"/>
            <a:ext cx="8991600" cy="1198563"/>
          </a:xfrm>
          <a:prstGeom prst="rect">
            <a:avLst/>
          </a:prstGeom>
          <a:noFill/>
          <a:ln w="9525">
            <a:noFill/>
          </a:ln>
        </p:spPr>
        <p:txBody>
          <a:bodyPr wrap="square" anchor="t">
            <a:spAutoFit/>
          </a:bodyPr>
          <a:lstStyle/>
          <a:p>
            <a:r>
              <a:rPr lang="en-US" altLang="zh-CN" dirty="0">
                <a:ea typeface="宋体" panose="02010600030101010101" pitchFamily="2" charset="-122"/>
              </a:rPr>
              <a:t>1. Scrap the data from </a:t>
            </a:r>
            <a:r>
              <a:rPr lang="en-US" altLang="zh-CN" dirty="0" err="1">
                <a:ea typeface="宋体" panose="02010600030101010101" pitchFamily="2" charset="-122"/>
              </a:rPr>
              <a:t>Xiachufang</a:t>
            </a:r>
            <a:r>
              <a:rPr lang="en-US" altLang="zh-CN" dirty="0">
                <a:ea typeface="宋体" panose="02010600030101010101" pitchFamily="2" charset="-122"/>
              </a:rPr>
              <a:t> Website in terms of Southeast Asian, Korean, Japanese and Western recipes, each including recipe's name, uploaded time, rate and hot (the number of people that has cooked the same recipe). Each kind of recipes has 10 pages, totally up to 800 recipes.</a:t>
            </a:r>
            <a:endParaRPr lang="zh-CN" altLang="en-US" dirty="0">
              <a:ea typeface="宋体" panose="02010600030101010101" pitchFamily="2" charset="-122"/>
            </a:endParaRPr>
          </a:p>
        </p:txBody>
      </p:sp>
      <p:grpSp>
        <p:nvGrpSpPr>
          <p:cNvPr id="5122" name="组合 4"/>
          <p:cNvGrpSpPr/>
          <p:nvPr/>
        </p:nvGrpSpPr>
        <p:grpSpPr>
          <a:xfrm>
            <a:off x="2998789" y="1149351"/>
            <a:ext cx="6188075" cy="5434013"/>
            <a:chOff x="2734" y="1676"/>
            <a:chExt cx="9746" cy="8557"/>
          </a:xfrm>
        </p:grpSpPr>
        <p:pic>
          <p:nvPicPr>
            <p:cNvPr id="5123" name="图片 2"/>
            <p:cNvPicPr>
              <a:picLocks noChangeAspect="1"/>
            </p:cNvPicPr>
            <p:nvPr/>
          </p:nvPicPr>
          <p:blipFill>
            <a:blip r:embed="rId2"/>
            <a:stretch>
              <a:fillRect/>
            </a:stretch>
          </p:blipFill>
          <p:spPr>
            <a:xfrm>
              <a:off x="2761" y="1676"/>
              <a:ext cx="9704" cy="7780"/>
            </a:xfrm>
            <a:prstGeom prst="rect">
              <a:avLst/>
            </a:prstGeom>
            <a:noFill/>
            <a:ln w="9525">
              <a:noFill/>
            </a:ln>
          </p:spPr>
        </p:pic>
        <p:pic>
          <p:nvPicPr>
            <p:cNvPr id="5124" name="图片 3"/>
            <p:cNvPicPr>
              <a:picLocks noChangeAspect="1"/>
            </p:cNvPicPr>
            <p:nvPr/>
          </p:nvPicPr>
          <p:blipFill>
            <a:blip r:embed="rId3"/>
            <a:stretch>
              <a:fillRect/>
            </a:stretch>
          </p:blipFill>
          <p:spPr>
            <a:xfrm>
              <a:off x="2734" y="9457"/>
              <a:ext cx="9746" cy="777"/>
            </a:xfrm>
            <a:prstGeom prst="rect">
              <a:avLst/>
            </a:prstGeom>
            <a:noFill/>
            <a:ln w="9525">
              <a:noFill/>
            </a:ln>
          </p:spPr>
        </p:pic>
      </p:grpSp>
      <p:sp>
        <p:nvSpPr>
          <p:cNvPr id="6" name="椭圆形标注 5"/>
          <p:cNvSpPr/>
          <p:nvPr/>
        </p:nvSpPr>
        <p:spPr>
          <a:xfrm>
            <a:off x="7573964" y="1425575"/>
            <a:ext cx="2392363" cy="9271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noProof="1"/>
          </a:p>
        </p:txBody>
      </p:sp>
      <p:grpSp>
        <p:nvGrpSpPr>
          <p:cNvPr id="5126" name="组合 1"/>
          <p:cNvGrpSpPr/>
          <p:nvPr/>
        </p:nvGrpSpPr>
        <p:grpSpPr>
          <a:xfrm>
            <a:off x="7588251" y="1589088"/>
            <a:ext cx="2549525" cy="4316412"/>
            <a:chOff x="9550" y="2390"/>
            <a:chExt cx="4015" cy="6797"/>
          </a:xfrm>
        </p:grpSpPr>
        <p:sp>
          <p:nvSpPr>
            <p:cNvPr id="7" name="椭圆形标注 6"/>
            <p:cNvSpPr/>
            <p:nvPr/>
          </p:nvSpPr>
          <p:spPr>
            <a:xfrm>
              <a:off x="9550" y="4092"/>
              <a:ext cx="3517" cy="1307"/>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noProof="1"/>
            </a:p>
          </p:txBody>
        </p:sp>
        <p:sp>
          <p:nvSpPr>
            <p:cNvPr id="8" name="椭圆形标注 7"/>
            <p:cNvSpPr/>
            <p:nvPr/>
          </p:nvSpPr>
          <p:spPr>
            <a:xfrm>
              <a:off x="9550" y="6085"/>
              <a:ext cx="3517" cy="129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noProof="1"/>
            </a:p>
          </p:txBody>
        </p:sp>
        <p:sp>
          <p:nvSpPr>
            <p:cNvPr id="9" name="椭圆形标注 8"/>
            <p:cNvSpPr/>
            <p:nvPr/>
          </p:nvSpPr>
          <p:spPr>
            <a:xfrm>
              <a:off x="9550" y="7955"/>
              <a:ext cx="3517" cy="1232"/>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noProof="1"/>
            </a:p>
          </p:txBody>
        </p:sp>
        <p:sp>
          <p:nvSpPr>
            <p:cNvPr id="5130" name="文本框 9"/>
            <p:cNvSpPr txBox="1"/>
            <p:nvPr/>
          </p:nvSpPr>
          <p:spPr>
            <a:xfrm>
              <a:off x="9551" y="2390"/>
              <a:ext cx="4014" cy="1016"/>
            </a:xfrm>
            <a:prstGeom prst="rect">
              <a:avLst/>
            </a:prstGeom>
            <a:noFill/>
            <a:ln w="9525">
              <a:noFill/>
            </a:ln>
          </p:spPr>
          <p:txBody>
            <a:bodyPr wrap="square" anchor="t">
              <a:spAutoFit/>
            </a:bodyPr>
            <a:lstStyle/>
            <a:p>
              <a:r>
                <a:rPr lang="en-US" altLang="zh-CN" dirty="0" err="1">
                  <a:solidFill>
                    <a:schemeClr val="bg1"/>
                  </a:solidFill>
                  <a:latin typeface="Arial" panose="020B0604020202020204" pitchFamily="34" charset="0"/>
                  <a:ea typeface="宋体" panose="02010600030101010101" pitchFamily="2" charset="-122"/>
                </a:rPr>
                <a:t>def</a:t>
              </a:r>
              <a:r>
                <a:rPr lang="en-US" altLang="zh-CN" dirty="0">
                  <a:solidFill>
                    <a:schemeClr val="bg1"/>
                  </a:solidFill>
                  <a:latin typeface="Arial" panose="020B0604020202020204" pitchFamily="34" charset="0"/>
                  <a:ea typeface="宋体" panose="02010600030101010101" pitchFamily="2" charset="-122"/>
                </a:rPr>
                <a:t>: get the secondary subordinate page</a:t>
              </a:r>
            </a:p>
          </p:txBody>
        </p:sp>
        <p:sp>
          <p:nvSpPr>
            <p:cNvPr id="5131" name="文本框 10"/>
            <p:cNvSpPr txBox="1"/>
            <p:nvPr/>
          </p:nvSpPr>
          <p:spPr>
            <a:xfrm>
              <a:off x="9735" y="4315"/>
              <a:ext cx="3655" cy="1017"/>
            </a:xfrm>
            <a:prstGeom prst="rect">
              <a:avLst/>
            </a:prstGeom>
            <a:noFill/>
            <a:ln w="9525">
              <a:noFill/>
            </a:ln>
          </p:spPr>
          <p:txBody>
            <a:bodyPr wrap="square" anchor="t">
              <a:spAutoFit/>
            </a:bodyPr>
            <a:lstStyle/>
            <a:p>
              <a:r>
                <a:rPr lang="en-US" altLang="zh-CN">
                  <a:solidFill>
                    <a:schemeClr val="bg1"/>
                  </a:solidFill>
                  <a:latin typeface="Arial" panose="020B0604020202020204" pitchFamily="34" charset="0"/>
                  <a:ea typeface="宋体" panose="02010600030101010101" pitchFamily="2" charset="-122"/>
                </a:rPr>
                <a:t>def: find the details in the page</a:t>
              </a:r>
            </a:p>
          </p:txBody>
        </p:sp>
        <p:sp>
          <p:nvSpPr>
            <p:cNvPr id="5132" name="文本框 11"/>
            <p:cNvSpPr txBox="1"/>
            <p:nvPr/>
          </p:nvSpPr>
          <p:spPr>
            <a:xfrm>
              <a:off x="9735" y="6362"/>
              <a:ext cx="3520" cy="580"/>
            </a:xfrm>
            <a:prstGeom prst="rect">
              <a:avLst/>
            </a:prstGeom>
            <a:noFill/>
            <a:ln w="9525">
              <a:noFill/>
            </a:ln>
          </p:spPr>
          <p:txBody>
            <a:bodyPr wrap="square" anchor="t">
              <a:spAutoFit/>
            </a:bodyPr>
            <a:lstStyle/>
            <a:p>
              <a:r>
                <a:rPr lang="en-US" altLang="zh-CN">
                  <a:solidFill>
                    <a:schemeClr val="bg1"/>
                  </a:solidFill>
                  <a:latin typeface="Arial" panose="020B0604020202020204" pitchFamily="34" charset="0"/>
                  <a:ea typeface="宋体" panose="02010600030101010101" pitchFamily="2" charset="-122"/>
                </a:rPr>
                <a:t>def: write into json</a:t>
              </a:r>
            </a:p>
          </p:txBody>
        </p:sp>
        <p:sp>
          <p:nvSpPr>
            <p:cNvPr id="5133" name="文本框 12"/>
            <p:cNvSpPr txBox="1"/>
            <p:nvPr/>
          </p:nvSpPr>
          <p:spPr>
            <a:xfrm>
              <a:off x="9665" y="8005"/>
              <a:ext cx="3702" cy="1017"/>
            </a:xfrm>
            <a:prstGeom prst="rect">
              <a:avLst/>
            </a:prstGeom>
            <a:noFill/>
            <a:ln w="9525">
              <a:noFill/>
            </a:ln>
          </p:spPr>
          <p:txBody>
            <a:bodyPr wrap="square" anchor="t">
              <a:spAutoFit/>
            </a:bodyPr>
            <a:lstStyle/>
            <a:p>
              <a:r>
                <a:rPr lang="en-US" altLang="zh-CN">
                  <a:solidFill>
                    <a:schemeClr val="bg1"/>
                  </a:solidFill>
                  <a:latin typeface="Arial" panose="020B0604020202020204" pitchFamily="34" charset="0"/>
                  <a:ea typeface="宋体" panose="02010600030101010101" pitchFamily="2" charset="-122"/>
                </a:rPr>
                <a:t>get 10 pages</a:t>
              </a:r>
            </a:p>
            <a:p>
              <a:r>
                <a:rPr lang="en-US" altLang="zh-CN">
                  <a:solidFill>
                    <a:schemeClr val="bg1"/>
                  </a:solidFill>
                  <a:latin typeface="Arial" panose="020B0604020202020204" pitchFamily="34" charset="0"/>
                  <a:ea typeface="宋体" panose="02010600030101010101" pitchFamily="2" charset="-122"/>
                </a:rPr>
                <a:t>and use above defs</a:t>
              </a:r>
            </a:p>
          </p:txBody>
        </p:sp>
      </p:grpSp>
    </p:spTree>
    <p:extLst>
      <p:ext uri="{BB962C8B-B14F-4D97-AF65-F5344CB8AC3E}">
        <p14:creationId xmlns:p14="http://schemas.microsoft.com/office/powerpoint/2010/main" val="2865899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文本框 1"/>
          <p:cNvSpPr txBox="1"/>
          <p:nvPr/>
        </p:nvSpPr>
        <p:spPr>
          <a:xfrm>
            <a:off x="3514725" y="827089"/>
            <a:ext cx="4014788" cy="460375"/>
          </a:xfrm>
          <a:prstGeom prst="rect">
            <a:avLst/>
          </a:prstGeom>
          <a:noFill/>
          <a:ln w="9525">
            <a:noFill/>
          </a:ln>
        </p:spPr>
        <p:txBody>
          <a:bodyPr wrap="square" anchor="t">
            <a:spAutoFit/>
          </a:bodyPr>
          <a:lstStyle/>
          <a:p>
            <a:r>
              <a:rPr lang="en-US" altLang="zh-CN" sz="2400" dirty="0">
                <a:ea typeface="宋体" panose="02010600030101010101" pitchFamily="2" charset="-122"/>
              </a:rPr>
              <a:t>2. Use Pandas to open data</a:t>
            </a:r>
          </a:p>
        </p:txBody>
      </p:sp>
      <p:pic>
        <p:nvPicPr>
          <p:cNvPr id="6146" name="图片 3"/>
          <p:cNvPicPr>
            <a:picLocks noChangeAspect="1"/>
          </p:cNvPicPr>
          <p:nvPr/>
        </p:nvPicPr>
        <p:blipFill>
          <a:blip r:embed="rId2"/>
          <a:stretch>
            <a:fillRect/>
          </a:stretch>
        </p:blipFill>
        <p:spPr>
          <a:xfrm>
            <a:off x="3621088" y="3854450"/>
            <a:ext cx="5040312" cy="2355850"/>
          </a:xfrm>
          <a:prstGeom prst="rect">
            <a:avLst/>
          </a:prstGeom>
          <a:noFill/>
          <a:ln w="9525">
            <a:noFill/>
          </a:ln>
        </p:spPr>
      </p:pic>
      <p:pic>
        <p:nvPicPr>
          <p:cNvPr id="6147" name="图片 4"/>
          <p:cNvPicPr>
            <a:picLocks noChangeAspect="1"/>
          </p:cNvPicPr>
          <p:nvPr/>
        </p:nvPicPr>
        <p:blipFill>
          <a:blip r:embed="rId3"/>
          <a:stretch>
            <a:fillRect/>
          </a:stretch>
        </p:blipFill>
        <p:spPr>
          <a:xfrm>
            <a:off x="3575050" y="1287463"/>
            <a:ext cx="5132388" cy="1212850"/>
          </a:xfrm>
          <a:prstGeom prst="rect">
            <a:avLst/>
          </a:prstGeom>
          <a:noFill/>
          <a:ln w="9525">
            <a:noFill/>
          </a:ln>
        </p:spPr>
      </p:pic>
      <p:sp>
        <p:nvSpPr>
          <p:cNvPr id="6148" name="文本框 1"/>
          <p:cNvSpPr txBox="1"/>
          <p:nvPr/>
        </p:nvSpPr>
        <p:spPr>
          <a:xfrm>
            <a:off x="3498851" y="2819401"/>
            <a:ext cx="5991225" cy="830997"/>
          </a:xfrm>
          <a:prstGeom prst="rect">
            <a:avLst/>
          </a:prstGeom>
          <a:noFill/>
          <a:ln w="9525">
            <a:noFill/>
          </a:ln>
        </p:spPr>
        <p:txBody>
          <a:bodyPr wrap="square" anchor="t">
            <a:spAutoFit/>
          </a:bodyPr>
          <a:lstStyle/>
          <a:p>
            <a:r>
              <a:rPr lang="en-US" altLang="zh-CN" sz="2400" dirty="0">
                <a:ea typeface="宋体" panose="02010600030101010101" pitchFamily="2" charset="-122"/>
              </a:rPr>
              <a:t>3. Clean data: change the </a:t>
            </a:r>
            <a:r>
              <a:rPr lang="en-US" altLang="zh-CN" sz="2400" dirty="0" err="1">
                <a:ea typeface="宋体" panose="02010600030101010101" pitchFamily="2" charset="-122"/>
              </a:rPr>
              <a:t>str</a:t>
            </a:r>
            <a:r>
              <a:rPr lang="en-US" altLang="zh-CN" sz="2400" dirty="0">
                <a:ea typeface="宋体" panose="02010600030101010101" pitchFamily="2" charset="-122"/>
              </a:rPr>
              <a:t> type in df1['hot'] into the float type so that it can be sorted.</a:t>
            </a:r>
          </a:p>
        </p:txBody>
      </p:sp>
    </p:spTree>
    <p:extLst>
      <p:ext uri="{BB962C8B-B14F-4D97-AF65-F5344CB8AC3E}">
        <p14:creationId xmlns:p14="http://schemas.microsoft.com/office/powerpoint/2010/main" val="635182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71306" y="302736"/>
            <a:ext cx="3995902" cy="518648"/>
          </a:xfrm>
        </p:spPr>
        <p:txBody>
          <a:bodyPr>
            <a:noAutofit/>
          </a:bodyPr>
          <a:lstStyle/>
          <a:p>
            <a:pPr algn="ctr"/>
            <a:r>
              <a:rPr lang="en-US" sz="3200" b="1" dirty="0">
                <a:latin typeface="Calibri" charset="0"/>
                <a:ea typeface="Calibri" charset="0"/>
                <a:cs typeface="Calibri" charset="0"/>
              </a:rPr>
              <a:t>Why </a:t>
            </a:r>
            <a:r>
              <a:rPr lang="en-US" sz="3200" b="1" dirty="0" err="1">
                <a:latin typeface="Calibri" charset="0"/>
                <a:ea typeface="Calibri" charset="0"/>
                <a:cs typeface="Calibri" charset="0"/>
              </a:rPr>
              <a:t>Xiachufang</a:t>
            </a:r>
            <a:r>
              <a:rPr lang="en-US" sz="3200" b="1" dirty="0">
                <a:latin typeface="Calibri" charset="0"/>
                <a:ea typeface="Calibri" charset="0"/>
                <a:cs typeface="Calibri" charset="0"/>
              </a:rPr>
              <a:t>?</a:t>
            </a:r>
          </a:p>
        </p:txBody>
      </p:sp>
      <p:pic>
        <p:nvPicPr>
          <p:cNvPr id="4" name="Picture 3"/>
          <p:cNvPicPr>
            <a:picLocks noChangeAspect="1"/>
          </p:cNvPicPr>
          <p:nvPr/>
        </p:nvPicPr>
        <p:blipFill>
          <a:blip r:embed="rId2"/>
          <a:stretch>
            <a:fillRect/>
          </a:stretch>
        </p:blipFill>
        <p:spPr>
          <a:xfrm>
            <a:off x="318842" y="1142978"/>
            <a:ext cx="6667500" cy="3848100"/>
          </a:xfrm>
          <a:prstGeom prst="rect">
            <a:avLst/>
          </a:prstGeom>
        </p:spPr>
      </p:pic>
      <p:sp>
        <p:nvSpPr>
          <p:cNvPr id="5" name="Rectangle 4"/>
          <p:cNvSpPr/>
          <p:nvPr/>
        </p:nvSpPr>
        <p:spPr>
          <a:xfrm>
            <a:off x="1597572" y="5037025"/>
            <a:ext cx="3857296" cy="230832"/>
          </a:xfrm>
          <a:prstGeom prst="rect">
            <a:avLst/>
          </a:prstGeom>
        </p:spPr>
        <p:txBody>
          <a:bodyPr wrap="square">
            <a:spAutoFit/>
          </a:bodyPr>
          <a:lstStyle/>
          <a:p>
            <a:r>
              <a:rPr lang="zh-CN" altLang="en-US" sz="900" b="0" i="0" dirty="0">
                <a:solidFill>
                  <a:srgbClr val="969696"/>
                </a:solidFill>
                <a:effectLst/>
                <a:latin typeface="-apple-system" charset="0"/>
              </a:rPr>
              <a:t>图</a:t>
            </a:r>
            <a:r>
              <a:rPr lang="en-US" altLang="zh-CN" sz="900" b="0" i="0" dirty="0">
                <a:solidFill>
                  <a:srgbClr val="969696"/>
                </a:solidFill>
                <a:effectLst/>
                <a:latin typeface="-apple-system" charset="0"/>
              </a:rPr>
              <a:t>1 2014.1-2015.5</a:t>
            </a:r>
            <a:r>
              <a:rPr lang="zh-CN" altLang="en-US" sz="900" b="0" i="0" dirty="0">
                <a:solidFill>
                  <a:srgbClr val="969696"/>
                </a:solidFill>
                <a:effectLst/>
                <a:latin typeface="-apple-system" charset="0"/>
              </a:rPr>
              <a:t>美食菜谱类</a:t>
            </a:r>
            <a:r>
              <a:rPr lang="en-US" altLang="zh-CN" sz="900" b="0" i="0" dirty="0">
                <a:solidFill>
                  <a:srgbClr val="969696"/>
                </a:solidFill>
                <a:effectLst/>
                <a:latin typeface="-apple-system" charset="0"/>
              </a:rPr>
              <a:t>App</a:t>
            </a:r>
            <a:r>
              <a:rPr lang="zh-CN" altLang="en-US" sz="900" b="0" i="0" dirty="0">
                <a:solidFill>
                  <a:srgbClr val="969696"/>
                </a:solidFill>
                <a:effectLst/>
                <a:latin typeface="-apple-system" charset="0"/>
              </a:rPr>
              <a:t>人均单日使用时间 数据来源：艾瑞咨询</a:t>
            </a:r>
            <a:endParaRPr lang="en-US" sz="900" dirty="0"/>
          </a:p>
        </p:txBody>
      </p:sp>
      <p:pic>
        <p:nvPicPr>
          <p:cNvPr id="6" name="Picture 5"/>
          <p:cNvPicPr>
            <a:picLocks noChangeAspect="1"/>
          </p:cNvPicPr>
          <p:nvPr/>
        </p:nvPicPr>
        <p:blipFill>
          <a:blip r:embed="rId3"/>
          <a:stretch>
            <a:fillRect/>
          </a:stretch>
        </p:blipFill>
        <p:spPr>
          <a:xfrm>
            <a:off x="7070964" y="1142978"/>
            <a:ext cx="4616540" cy="3243819"/>
          </a:xfrm>
          <a:prstGeom prst="rect">
            <a:avLst/>
          </a:prstGeom>
        </p:spPr>
      </p:pic>
      <p:sp>
        <p:nvSpPr>
          <p:cNvPr id="8" name="Content Placeholder 2"/>
          <p:cNvSpPr txBox="1">
            <a:spLocks/>
          </p:cNvSpPr>
          <p:nvPr/>
        </p:nvSpPr>
        <p:spPr>
          <a:xfrm>
            <a:off x="851010" y="5399868"/>
            <a:ext cx="10836494" cy="1221700"/>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altLang="zh-CN" sz="1800" dirty="0" err="1"/>
              <a:t>Xiachufang</a:t>
            </a:r>
            <a:r>
              <a:rPr lang="zh-CN" altLang="en-US" sz="1800" dirty="0"/>
              <a:t> </a:t>
            </a:r>
            <a:r>
              <a:rPr lang="en-US" altLang="zh-CN" sz="1800" dirty="0"/>
              <a:t>is</a:t>
            </a:r>
            <a:r>
              <a:rPr lang="zh-CN" altLang="en-US" sz="1800" dirty="0"/>
              <a:t> </a:t>
            </a:r>
            <a:r>
              <a:rPr lang="en-US" altLang="zh-CN" sz="1800" dirty="0"/>
              <a:t>a</a:t>
            </a:r>
            <a:r>
              <a:rPr lang="zh-CN" altLang="en-US" sz="1800" dirty="0"/>
              <a:t> </a:t>
            </a:r>
            <a:r>
              <a:rPr lang="en-US" altLang="zh-CN" sz="1800" dirty="0"/>
              <a:t>UGC</a:t>
            </a:r>
            <a:r>
              <a:rPr lang="zh-CN" altLang="en-US" sz="1800" dirty="0"/>
              <a:t> </a:t>
            </a:r>
            <a:r>
              <a:rPr lang="en-US" altLang="zh-CN" sz="1800" dirty="0"/>
              <a:t>platform, on which people could share their creative recipes and others could make the same cuisine by following the recipe. </a:t>
            </a:r>
          </a:p>
          <a:p>
            <a:r>
              <a:rPr lang="en-US" altLang="zh-CN" sz="1800" dirty="0"/>
              <a:t>The communication atmosphere is well-established by</a:t>
            </a:r>
            <a:r>
              <a:rPr lang="zh-CN" altLang="en-US" sz="1800" dirty="0"/>
              <a:t> </a:t>
            </a:r>
            <a:r>
              <a:rPr lang="en-US" altLang="zh-CN" sz="1800" dirty="0"/>
              <a:t>operators</a:t>
            </a:r>
            <a:r>
              <a:rPr lang="zh-CN" altLang="en-US" sz="1800" dirty="0"/>
              <a:t> </a:t>
            </a:r>
            <a:r>
              <a:rPr lang="en-US" altLang="zh-CN" sz="1800" dirty="0"/>
              <a:t>and supported users.</a:t>
            </a:r>
          </a:p>
          <a:p>
            <a:r>
              <a:rPr lang="en-US" altLang="zh-CN" sz="1800" dirty="0"/>
              <a:t>People who chasing</a:t>
            </a:r>
            <a:r>
              <a:rPr lang="zh-CN" altLang="en-US" sz="1800" dirty="0"/>
              <a:t> </a:t>
            </a:r>
            <a:r>
              <a:rPr lang="en-US" altLang="zh-CN" sz="1800" dirty="0"/>
              <a:t>better</a:t>
            </a:r>
            <a:r>
              <a:rPr lang="zh-CN" altLang="en-US" sz="1800" dirty="0"/>
              <a:t> </a:t>
            </a:r>
            <a:r>
              <a:rPr lang="en-US" altLang="zh-CN" sz="1800" dirty="0"/>
              <a:t>quality</a:t>
            </a:r>
            <a:r>
              <a:rPr lang="zh-CN" altLang="en-US" sz="1800" dirty="0"/>
              <a:t> </a:t>
            </a:r>
            <a:r>
              <a:rPr lang="en-US" altLang="zh-CN" sz="1800" dirty="0"/>
              <a:t>of</a:t>
            </a:r>
            <a:r>
              <a:rPr lang="zh-CN" altLang="en-US" sz="1800" dirty="0"/>
              <a:t> </a:t>
            </a:r>
            <a:r>
              <a:rPr lang="en-US" altLang="zh-CN" sz="1800" dirty="0"/>
              <a:t>life attracts by its decent style.</a:t>
            </a:r>
          </a:p>
          <a:p>
            <a:r>
              <a:rPr lang="en-US" altLang="zh-CN" sz="1800" dirty="0"/>
              <a:t>Its DAU is 6 million and it has many loyalty fans.</a:t>
            </a:r>
            <a:endParaRPr lang="en-US" sz="1800" dirty="0"/>
          </a:p>
        </p:txBody>
      </p:sp>
      <p:sp>
        <p:nvSpPr>
          <p:cNvPr id="10" name="Rectangle 9"/>
          <p:cNvSpPr/>
          <p:nvPr/>
        </p:nvSpPr>
        <p:spPr>
          <a:xfrm>
            <a:off x="7971696" y="5015037"/>
            <a:ext cx="3057247" cy="230832"/>
          </a:xfrm>
          <a:prstGeom prst="rect">
            <a:avLst/>
          </a:prstGeom>
        </p:spPr>
        <p:txBody>
          <a:bodyPr wrap="none">
            <a:spAutoFit/>
          </a:bodyPr>
          <a:lstStyle/>
          <a:p>
            <a:r>
              <a:rPr lang="zh-CN" altLang="en-US" sz="900" b="0" i="0" dirty="0">
                <a:solidFill>
                  <a:srgbClr val="969696"/>
                </a:solidFill>
                <a:effectLst/>
                <a:latin typeface="-apple-system" charset="0"/>
              </a:rPr>
              <a:t>图</a:t>
            </a:r>
            <a:r>
              <a:rPr lang="en-US" altLang="zh-CN" sz="900" b="0" i="0" dirty="0">
                <a:solidFill>
                  <a:srgbClr val="969696"/>
                </a:solidFill>
                <a:effectLst/>
                <a:latin typeface="-apple-system" charset="0"/>
              </a:rPr>
              <a:t>2 </a:t>
            </a:r>
            <a:r>
              <a:rPr lang="en-US" altLang="zh-CN" sz="900" b="0" i="0" dirty="0" err="1">
                <a:solidFill>
                  <a:srgbClr val="969696"/>
                </a:solidFill>
                <a:effectLst/>
                <a:latin typeface="-apple-system" charset="0"/>
              </a:rPr>
              <a:t>AppStore</a:t>
            </a:r>
            <a:r>
              <a:rPr lang="zh-CN" altLang="en-US" sz="900" b="0" i="0" dirty="0">
                <a:solidFill>
                  <a:srgbClr val="969696"/>
                </a:solidFill>
                <a:effectLst/>
                <a:latin typeface="-apple-system" charset="0"/>
              </a:rPr>
              <a:t>美食佳饮排行榜前</a:t>
            </a:r>
            <a:r>
              <a:rPr lang="en-US" altLang="zh-CN" sz="900" b="0" i="0" dirty="0">
                <a:solidFill>
                  <a:srgbClr val="969696"/>
                </a:solidFill>
                <a:effectLst/>
                <a:latin typeface="-apple-system" charset="0"/>
              </a:rPr>
              <a:t>15</a:t>
            </a:r>
            <a:r>
              <a:rPr lang="zh-CN" altLang="en-US" sz="900" b="0" i="0" dirty="0">
                <a:solidFill>
                  <a:srgbClr val="969696"/>
                </a:solidFill>
                <a:effectLst/>
                <a:latin typeface="-apple-system" charset="0"/>
              </a:rPr>
              <a:t>总览 数据来源：</a:t>
            </a:r>
            <a:r>
              <a:rPr lang="en-US" altLang="zh-CN" sz="900" b="0" i="0" dirty="0" err="1">
                <a:solidFill>
                  <a:srgbClr val="969696"/>
                </a:solidFill>
                <a:effectLst/>
                <a:latin typeface="-apple-system" charset="0"/>
              </a:rPr>
              <a:t>AppSto</a:t>
            </a:r>
            <a:endParaRPr lang="en-US" sz="900" dirty="0"/>
          </a:p>
        </p:txBody>
      </p:sp>
    </p:spTree>
    <p:extLst>
      <p:ext uri="{BB962C8B-B14F-4D97-AF65-F5344CB8AC3E}">
        <p14:creationId xmlns:p14="http://schemas.microsoft.com/office/powerpoint/2010/main" val="18551147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70" name="组合 2"/>
          <p:cNvGrpSpPr/>
          <p:nvPr/>
        </p:nvGrpSpPr>
        <p:grpSpPr>
          <a:xfrm>
            <a:off x="1758950" y="1063625"/>
            <a:ext cx="8686800" cy="5524500"/>
            <a:chOff x="855" y="1938"/>
            <a:chExt cx="12742" cy="8324"/>
          </a:xfrm>
        </p:grpSpPr>
        <p:pic>
          <p:nvPicPr>
            <p:cNvPr id="7171" name="图片 3" descr="1东南亚趋势"/>
            <p:cNvPicPr>
              <a:picLocks noChangeAspect="1"/>
            </p:cNvPicPr>
            <p:nvPr/>
          </p:nvPicPr>
          <p:blipFill>
            <a:blip r:embed="rId2"/>
            <a:stretch>
              <a:fillRect/>
            </a:stretch>
          </p:blipFill>
          <p:spPr>
            <a:xfrm>
              <a:off x="855" y="1937"/>
              <a:ext cx="6285" cy="4040"/>
            </a:xfrm>
            <a:prstGeom prst="rect">
              <a:avLst/>
            </a:prstGeom>
            <a:noFill/>
            <a:ln w="9525">
              <a:noFill/>
            </a:ln>
          </p:spPr>
        </p:pic>
        <p:pic>
          <p:nvPicPr>
            <p:cNvPr id="7172" name="图片 4" descr="2韩式趋势"/>
            <p:cNvPicPr>
              <a:picLocks noChangeAspect="1"/>
            </p:cNvPicPr>
            <p:nvPr/>
          </p:nvPicPr>
          <p:blipFill>
            <a:blip r:embed="rId3"/>
            <a:stretch>
              <a:fillRect/>
            </a:stretch>
          </p:blipFill>
          <p:spPr>
            <a:xfrm>
              <a:off x="7312" y="1937"/>
              <a:ext cx="6285" cy="4040"/>
            </a:xfrm>
            <a:prstGeom prst="rect">
              <a:avLst/>
            </a:prstGeom>
            <a:noFill/>
            <a:ln w="9525">
              <a:noFill/>
            </a:ln>
          </p:spPr>
        </p:pic>
        <p:pic>
          <p:nvPicPr>
            <p:cNvPr id="7173" name="图片 5" descr="3日式趋势"/>
            <p:cNvPicPr>
              <a:picLocks noChangeAspect="1"/>
            </p:cNvPicPr>
            <p:nvPr/>
          </p:nvPicPr>
          <p:blipFill>
            <a:blip r:embed="rId4"/>
            <a:stretch>
              <a:fillRect/>
            </a:stretch>
          </p:blipFill>
          <p:spPr>
            <a:xfrm>
              <a:off x="855" y="6220"/>
              <a:ext cx="6282" cy="4040"/>
            </a:xfrm>
            <a:prstGeom prst="rect">
              <a:avLst/>
            </a:prstGeom>
            <a:noFill/>
            <a:ln w="9525">
              <a:noFill/>
            </a:ln>
          </p:spPr>
        </p:pic>
        <p:pic>
          <p:nvPicPr>
            <p:cNvPr id="7174" name="图片 6" descr="4西式趋势"/>
            <p:cNvPicPr>
              <a:picLocks noChangeAspect="1"/>
            </p:cNvPicPr>
            <p:nvPr/>
          </p:nvPicPr>
          <p:blipFill>
            <a:blip r:embed="rId5"/>
            <a:stretch>
              <a:fillRect/>
            </a:stretch>
          </p:blipFill>
          <p:spPr>
            <a:xfrm>
              <a:off x="7312" y="6220"/>
              <a:ext cx="6285" cy="4042"/>
            </a:xfrm>
            <a:prstGeom prst="rect">
              <a:avLst/>
            </a:prstGeom>
            <a:noFill/>
            <a:ln w="9525">
              <a:noFill/>
            </a:ln>
          </p:spPr>
        </p:pic>
      </p:grpSp>
      <p:sp>
        <p:nvSpPr>
          <p:cNvPr id="7175" name="标题 1"/>
          <p:cNvSpPr>
            <a:spLocks noGrp="1"/>
          </p:cNvSpPr>
          <p:nvPr>
            <p:ph type="title"/>
          </p:nvPr>
        </p:nvSpPr>
        <p:spPr>
          <a:xfrm>
            <a:off x="1981200" y="58738"/>
            <a:ext cx="8229600" cy="1143000"/>
          </a:xfrm>
          <a:ln/>
        </p:spPr>
        <p:txBody>
          <a:bodyPr anchor="ctr">
            <a:normAutofit/>
          </a:bodyPr>
          <a:lstStyle/>
          <a:p>
            <a:r>
              <a:rPr lang="zh-CN" altLang="en-US" sz="3200" b="1" dirty="0">
                <a:latin typeface="Calibri" charset="0"/>
                <a:ea typeface="Calibri" charset="0"/>
                <a:cs typeface="Calibri" charset="0"/>
              </a:rPr>
              <a:t>The Hot Trend of Southeast </a:t>
            </a:r>
            <a:r>
              <a:rPr lang="en-US" altLang="zh-CN" sz="3200" b="1" dirty="0">
                <a:latin typeface="Calibri" charset="0"/>
                <a:ea typeface="Calibri" charset="0"/>
                <a:cs typeface="Calibri" charset="0"/>
              </a:rPr>
              <a:t>Asian</a:t>
            </a:r>
            <a:r>
              <a:rPr lang="zh-CN" altLang="en-US" sz="3200" b="1" dirty="0">
                <a:latin typeface="Calibri" charset="0"/>
                <a:ea typeface="Calibri" charset="0"/>
                <a:cs typeface="Calibri" charset="0"/>
              </a:rPr>
              <a:t>, Korean, Japanese and Western Recipes</a:t>
            </a:r>
            <a:endParaRPr lang="zh-CN" altLang="en-US" sz="3200" b="1" dirty="0">
              <a:solidFill>
                <a:schemeClr val="bg1"/>
              </a:solidFill>
              <a:latin typeface="Calibri" charset="0"/>
              <a:ea typeface="Calibri" charset="0"/>
              <a:cs typeface="Calibri" charset="0"/>
            </a:endParaRPr>
          </a:p>
        </p:txBody>
      </p:sp>
      <p:sp>
        <p:nvSpPr>
          <p:cNvPr id="4" name="椭圆 3"/>
          <p:cNvSpPr/>
          <p:nvPr/>
        </p:nvSpPr>
        <p:spPr>
          <a:xfrm>
            <a:off x="2200276" y="1627188"/>
            <a:ext cx="1584325" cy="1944688"/>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grpSp>
        <p:nvGrpSpPr>
          <p:cNvPr id="5129" name="组合 8"/>
          <p:cNvGrpSpPr/>
          <p:nvPr/>
        </p:nvGrpSpPr>
        <p:grpSpPr>
          <a:xfrm>
            <a:off x="2216151" y="2663825"/>
            <a:ext cx="4208463" cy="368300"/>
            <a:chOff x="1089" y="4196"/>
            <a:chExt cx="6628" cy="580"/>
          </a:xfrm>
        </p:grpSpPr>
        <p:cxnSp>
          <p:nvCxnSpPr>
            <p:cNvPr id="5" name="直接箭头连接符 4"/>
            <p:cNvCxnSpPr/>
            <p:nvPr/>
          </p:nvCxnSpPr>
          <p:spPr>
            <a:xfrm>
              <a:off x="1089" y="4479"/>
              <a:ext cx="5544" cy="13"/>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179" name="文本框 5"/>
            <p:cNvSpPr txBox="1"/>
            <p:nvPr/>
          </p:nvSpPr>
          <p:spPr>
            <a:xfrm>
              <a:off x="6633" y="4196"/>
              <a:ext cx="1084" cy="580"/>
            </a:xfrm>
            <a:prstGeom prst="rect">
              <a:avLst/>
            </a:prstGeom>
            <a:noFill/>
            <a:ln w="9525">
              <a:noFill/>
            </a:ln>
          </p:spPr>
          <p:txBody>
            <a:bodyPr wrap="square" anchor="t">
              <a:spAutoFit/>
            </a:bodyPr>
            <a:lstStyle/>
            <a:p>
              <a:r>
                <a:rPr lang="en-US" altLang="zh-CN">
                  <a:solidFill>
                    <a:srgbClr val="404040"/>
                  </a:solidFill>
                  <a:latin typeface="Arial" panose="020B0604020202020204" pitchFamily="34" charset="0"/>
                  <a:ea typeface="宋体" panose="02010600030101010101" pitchFamily="2" charset="-122"/>
                </a:rPr>
                <a:t>500</a:t>
              </a:r>
            </a:p>
          </p:txBody>
        </p:sp>
      </p:grpSp>
      <p:grpSp>
        <p:nvGrpSpPr>
          <p:cNvPr id="2" name="组合 1"/>
          <p:cNvGrpSpPr/>
          <p:nvPr/>
        </p:nvGrpSpPr>
        <p:grpSpPr>
          <a:xfrm>
            <a:off x="6543676" y="2898775"/>
            <a:ext cx="4208463" cy="368300"/>
            <a:chOff x="7905" y="4565"/>
            <a:chExt cx="6627" cy="580"/>
          </a:xfrm>
        </p:grpSpPr>
        <p:cxnSp>
          <p:nvCxnSpPr>
            <p:cNvPr id="7" name="直接箭头连接符 6"/>
            <p:cNvCxnSpPr/>
            <p:nvPr/>
          </p:nvCxnSpPr>
          <p:spPr>
            <a:xfrm>
              <a:off x="7905" y="4850"/>
              <a:ext cx="5545" cy="12"/>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182" name="文本框 7"/>
            <p:cNvSpPr txBox="1"/>
            <p:nvPr/>
          </p:nvSpPr>
          <p:spPr>
            <a:xfrm>
              <a:off x="13450" y="4565"/>
              <a:ext cx="1082" cy="580"/>
            </a:xfrm>
            <a:prstGeom prst="rect">
              <a:avLst/>
            </a:prstGeom>
            <a:noFill/>
            <a:ln w="9525">
              <a:noFill/>
            </a:ln>
          </p:spPr>
          <p:txBody>
            <a:bodyPr wrap="square" anchor="t">
              <a:spAutoFit/>
            </a:bodyPr>
            <a:lstStyle/>
            <a:p>
              <a:r>
                <a:rPr lang="en-US" altLang="zh-CN">
                  <a:solidFill>
                    <a:srgbClr val="404040"/>
                  </a:solidFill>
                  <a:latin typeface="Arial" panose="020B0604020202020204" pitchFamily="34" charset="0"/>
                  <a:ea typeface="宋体" panose="02010600030101010101" pitchFamily="2" charset="-122"/>
                </a:rPr>
                <a:t>500</a:t>
              </a:r>
            </a:p>
          </p:txBody>
        </p:sp>
      </p:grpSp>
      <p:grpSp>
        <p:nvGrpSpPr>
          <p:cNvPr id="5134" name="组合 9"/>
          <p:cNvGrpSpPr/>
          <p:nvPr/>
        </p:nvGrpSpPr>
        <p:grpSpPr>
          <a:xfrm>
            <a:off x="2216150" y="5776913"/>
            <a:ext cx="4210050" cy="368300"/>
            <a:chOff x="1089" y="4196"/>
            <a:chExt cx="6628" cy="580"/>
          </a:xfrm>
        </p:grpSpPr>
        <p:cxnSp>
          <p:nvCxnSpPr>
            <p:cNvPr id="11" name="直接箭头连接符 10"/>
            <p:cNvCxnSpPr/>
            <p:nvPr/>
          </p:nvCxnSpPr>
          <p:spPr>
            <a:xfrm>
              <a:off x="1089" y="4479"/>
              <a:ext cx="5544" cy="13"/>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185" name="文本框 11"/>
            <p:cNvSpPr txBox="1"/>
            <p:nvPr/>
          </p:nvSpPr>
          <p:spPr>
            <a:xfrm>
              <a:off x="6633" y="4196"/>
              <a:ext cx="1084" cy="580"/>
            </a:xfrm>
            <a:prstGeom prst="rect">
              <a:avLst/>
            </a:prstGeom>
            <a:noFill/>
            <a:ln w="9525">
              <a:noFill/>
            </a:ln>
          </p:spPr>
          <p:txBody>
            <a:bodyPr wrap="square" anchor="t">
              <a:spAutoFit/>
            </a:bodyPr>
            <a:lstStyle/>
            <a:p>
              <a:r>
                <a:rPr lang="en-US" altLang="zh-CN">
                  <a:solidFill>
                    <a:srgbClr val="404040"/>
                  </a:solidFill>
                  <a:latin typeface="Arial" panose="020B0604020202020204" pitchFamily="34" charset="0"/>
                  <a:ea typeface="宋体" panose="02010600030101010101" pitchFamily="2" charset="-122"/>
                </a:rPr>
                <a:t>500</a:t>
              </a:r>
            </a:p>
          </p:txBody>
        </p:sp>
      </p:grpSp>
      <p:grpSp>
        <p:nvGrpSpPr>
          <p:cNvPr id="5137" name="组合 12"/>
          <p:cNvGrpSpPr/>
          <p:nvPr/>
        </p:nvGrpSpPr>
        <p:grpSpPr>
          <a:xfrm>
            <a:off x="6615113" y="4348163"/>
            <a:ext cx="4208462" cy="368300"/>
            <a:chOff x="1089" y="4196"/>
            <a:chExt cx="6628" cy="580"/>
          </a:xfrm>
        </p:grpSpPr>
        <p:cxnSp>
          <p:nvCxnSpPr>
            <p:cNvPr id="14" name="直接箭头连接符 13"/>
            <p:cNvCxnSpPr/>
            <p:nvPr/>
          </p:nvCxnSpPr>
          <p:spPr>
            <a:xfrm>
              <a:off x="1089" y="4479"/>
              <a:ext cx="5544" cy="13"/>
            </a:xfrm>
            <a:prstGeom prst="straightConnector1">
              <a:avLst/>
            </a:prstGeom>
            <a:ln>
              <a:tailEnd type="arrow" w="med" len="med"/>
            </a:ln>
          </p:spPr>
          <p:style>
            <a:lnRef idx="1">
              <a:schemeClr val="accent4"/>
            </a:lnRef>
            <a:fillRef idx="0">
              <a:schemeClr val="accent4"/>
            </a:fillRef>
            <a:effectRef idx="0">
              <a:schemeClr val="accent4"/>
            </a:effectRef>
            <a:fontRef idx="minor">
              <a:schemeClr val="tx1"/>
            </a:fontRef>
          </p:style>
        </p:cxnSp>
        <p:sp>
          <p:nvSpPr>
            <p:cNvPr id="7188" name="文本框 14"/>
            <p:cNvSpPr txBox="1"/>
            <p:nvPr/>
          </p:nvSpPr>
          <p:spPr>
            <a:xfrm>
              <a:off x="6633" y="4196"/>
              <a:ext cx="1084" cy="580"/>
            </a:xfrm>
            <a:prstGeom prst="rect">
              <a:avLst/>
            </a:prstGeom>
            <a:noFill/>
            <a:ln w="9525">
              <a:noFill/>
            </a:ln>
          </p:spPr>
          <p:txBody>
            <a:bodyPr wrap="square" anchor="t">
              <a:spAutoFit/>
            </a:bodyPr>
            <a:lstStyle/>
            <a:p>
              <a:r>
                <a:rPr lang="en-US" altLang="zh-CN">
                  <a:solidFill>
                    <a:srgbClr val="404040"/>
                  </a:solidFill>
                  <a:latin typeface="Arial" panose="020B0604020202020204" pitchFamily="34" charset="0"/>
                  <a:ea typeface="宋体" panose="02010600030101010101" pitchFamily="2" charset="-122"/>
                </a:rPr>
                <a:t>500</a:t>
              </a:r>
            </a:p>
          </p:txBody>
        </p:sp>
      </p:grpSp>
      <p:sp>
        <p:nvSpPr>
          <p:cNvPr id="3" name="椭圆 2"/>
          <p:cNvSpPr/>
          <p:nvPr/>
        </p:nvSpPr>
        <p:spPr>
          <a:xfrm>
            <a:off x="6546851" y="1482726"/>
            <a:ext cx="2582863" cy="1749425"/>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sp>
        <p:nvSpPr>
          <p:cNvPr id="6" name="椭圆 5"/>
          <p:cNvSpPr/>
          <p:nvPr/>
        </p:nvSpPr>
        <p:spPr>
          <a:xfrm>
            <a:off x="2608264" y="4283075"/>
            <a:ext cx="2582863" cy="1747838"/>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sp>
        <p:nvSpPr>
          <p:cNvPr id="8" name="椭圆 7"/>
          <p:cNvSpPr/>
          <p:nvPr/>
        </p:nvSpPr>
        <p:spPr>
          <a:xfrm>
            <a:off x="6818314" y="4337051"/>
            <a:ext cx="2582863" cy="1749425"/>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spTree>
    <p:extLst>
      <p:ext uri="{BB962C8B-B14F-4D97-AF65-F5344CB8AC3E}">
        <p14:creationId xmlns:p14="http://schemas.microsoft.com/office/powerpoint/2010/main" val="390531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ldLvl="0" animBg="1"/>
      <p:bldP spid="6" grpId="0" bldLvl="0" animBg="1"/>
      <p:bldP spid="8"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1"/>
          <p:cNvSpPr>
            <a:spLocks noGrp="1"/>
          </p:cNvSpPr>
          <p:nvPr>
            <p:ph type="title"/>
          </p:nvPr>
        </p:nvSpPr>
        <p:spPr>
          <a:xfrm>
            <a:off x="1758950" y="591820"/>
            <a:ext cx="8674100" cy="1143000"/>
          </a:xfrm>
          <a:ln/>
        </p:spPr>
        <p:txBody>
          <a:bodyPr anchor="ctr">
            <a:normAutofit/>
          </a:bodyPr>
          <a:lstStyle/>
          <a:p>
            <a:r>
              <a:rPr lang="zh-CN" altLang="en-US" sz="3200" b="1" dirty="0">
                <a:latin typeface="+mn-lt"/>
                <a:ea typeface="Calibri" charset="0"/>
                <a:cs typeface="Calibri" charset="0"/>
                <a:sym typeface="宋体" panose="02010600030101010101" pitchFamily="2" charset="-122"/>
              </a:rPr>
              <a:t>The Hot Trend of Southeast </a:t>
            </a:r>
            <a:r>
              <a:rPr lang="en-US" altLang="zh-CN" sz="3200" b="1" dirty="0">
                <a:latin typeface="+mn-lt"/>
                <a:ea typeface="Calibri" charset="0"/>
                <a:cs typeface="Calibri" charset="0"/>
                <a:sym typeface="宋体" panose="02010600030101010101" pitchFamily="2" charset="-122"/>
              </a:rPr>
              <a:t>Asian</a:t>
            </a:r>
            <a:r>
              <a:rPr lang="zh-CN" altLang="en-US" sz="3200" b="1" dirty="0">
                <a:latin typeface="+mn-lt"/>
                <a:ea typeface="Calibri" charset="0"/>
                <a:cs typeface="Calibri" charset="0"/>
                <a:sym typeface="宋体" panose="02010600030101010101" pitchFamily="2" charset="-122"/>
              </a:rPr>
              <a:t>, Korean, Japanese and Western Recipes</a:t>
            </a:r>
            <a:endParaRPr lang="zh-CN" altLang="en-US" sz="3200" b="1" dirty="0">
              <a:solidFill>
                <a:schemeClr val="bg1"/>
              </a:solidFill>
              <a:latin typeface="+mn-lt"/>
              <a:ea typeface="Calibri" charset="0"/>
              <a:cs typeface="Calibri" charset="0"/>
              <a:sym typeface="宋体" panose="02010600030101010101" pitchFamily="2" charset="-122"/>
            </a:endParaRPr>
          </a:p>
        </p:txBody>
      </p:sp>
      <p:sp>
        <p:nvSpPr>
          <p:cNvPr id="6146" name="内容占位符 2"/>
          <p:cNvSpPr>
            <a:spLocks noGrp="1"/>
          </p:cNvSpPr>
          <p:nvPr>
            <p:ph idx="1"/>
          </p:nvPr>
        </p:nvSpPr>
        <p:spPr>
          <a:xfrm>
            <a:off x="1981200" y="2050100"/>
            <a:ext cx="8229600" cy="2220817"/>
          </a:xfrm>
        </p:spPr>
        <p:txBody>
          <a:bodyPr anchor="t">
            <a:normAutofit/>
          </a:bodyPr>
          <a:lstStyle/>
          <a:p>
            <a:pPr marL="0" indent="0" fontAlgn="base">
              <a:buNone/>
            </a:pPr>
            <a:r>
              <a:rPr lang="en-US" altLang="zh-CN" sz="1800" noProof="1"/>
              <a:t>1. The Janpanese and Korean recipes are very popular in Xiachufang App. The Western recipes are not popular with average lower than 500 people doing a recipe of this kind.</a:t>
            </a:r>
          </a:p>
          <a:p>
            <a:pPr marL="0" indent="0" fontAlgn="base">
              <a:buNone/>
            </a:pPr>
            <a:endParaRPr lang="en-US" altLang="zh-CN" sz="1800" noProof="1"/>
          </a:p>
          <a:p>
            <a:pPr marL="0" indent="0" fontAlgn="base">
              <a:buNone/>
            </a:pPr>
            <a:r>
              <a:rPr lang="en-US" altLang="zh-CN" sz="1800" noProof="1"/>
              <a:t>2.The Southeast Asia recipes uploaded during 2011 and 2013 are popular, but after 2014, this kind of recipes are not so popular by users. Unlike other three kinds of recipes are relatively balanced.</a:t>
            </a:r>
          </a:p>
        </p:txBody>
      </p:sp>
      <p:sp>
        <p:nvSpPr>
          <p:cNvPr id="2" name="Rectangle 1"/>
          <p:cNvSpPr/>
          <p:nvPr/>
        </p:nvSpPr>
        <p:spPr>
          <a:xfrm>
            <a:off x="1981200" y="4820372"/>
            <a:ext cx="8924693" cy="369332"/>
          </a:xfrm>
          <a:prstGeom prst="rect">
            <a:avLst/>
          </a:prstGeom>
        </p:spPr>
        <p:txBody>
          <a:bodyPr wrap="square">
            <a:spAutoFit/>
          </a:bodyPr>
          <a:lstStyle/>
          <a:p>
            <a:r>
              <a:rPr lang="en-US" dirty="0"/>
              <a:t>Analysis 1: Easier to be cooked, hotter it may be.  </a:t>
            </a:r>
          </a:p>
        </p:txBody>
      </p:sp>
      <p:sp>
        <p:nvSpPr>
          <p:cNvPr id="6" name="Right Arrow 5"/>
          <p:cNvSpPr/>
          <p:nvPr/>
        </p:nvSpPr>
        <p:spPr>
          <a:xfrm rot="5400000" flipV="1">
            <a:off x="5749209" y="4239408"/>
            <a:ext cx="518161" cy="17541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4945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1614844" y="113292"/>
            <a:ext cx="9029700" cy="858102"/>
          </a:xfrm>
          <a:ln/>
        </p:spPr>
        <p:txBody>
          <a:bodyPr anchor="ctr">
            <a:normAutofit/>
          </a:bodyPr>
          <a:lstStyle/>
          <a:p>
            <a:r>
              <a:rPr lang="en-US" altLang="zh-CN" sz="3200" b="1">
                <a:solidFill>
                  <a:srgbClr val="404040"/>
                </a:solidFill>
                <a:latin typeface="+mn-lt"/>
              </a:rPr>
              <a:t>Comparison between Hot and Rate</a:t>
            </a:r>
          </a:p>
        </p:txBody>
      </p:sp>
      <p:grpSp>
        <p:nvGrpSpPr>
          <p:cNvPr id="9219" name="组合 2"/>
          <p:cNvGrpSpPr/>
          <p:nvPr/>
        </p:nvGrpSpPr>
        <p:grpSpPr>
          <a:xfrm>
            <a:off x="1762126" y="915988"/>
            <a:ext cx="8666163" cy="5522912"/>
            <a:chOff x="868" y="2008"/>
            <a:chExt cx="12816" cy="8245"/>
          </a:xfrm>
        </p:grpSpPr>
        <p:pic>
          <p:nvPicPr>
            <p:cNvPr id="9220" name="图片 1" descr="1东南亚对比"/>
            <p:cNvPicPr>
              <a:picLocks noChangeAspect="1"/>
            </p:cNvPicPr>
            <p:nvPr/>
          </p:nvPicPr>
          <p:blipFill>
            <a:blip r:embed="rId2"/>
            <a:stretch>
              <a:fillRect/>
            </a:stretch>
          </p:blipFill>
          <p:spPr>
            <a:xfrm>
              <a:off x="867" y="2007"/>
              <a:ext cx="6357" cy="4087"/>
            </a:xfrm>
            <a:prstGeom prst="rect">
              <a:avLst/>
            </a:prstGeom>
            <a:noFill/>
            <a:ln w="9525">
              <a:noFill/>
            </a:ln>
          </p:spPr>
        </p:pic>
        <p:pic>
          <p:nvPicPr>
            <p:cNvPr id="9221" name="图片 2" descr="2韩式对比"/>
            <p:cNvPicPr>
              <a:picLocks noChangeAspect="1"/>
            </p:cNvPicPr>
            <p:nvPr/>
          </p:nvPicPr>
          <p:blipFill>
            <a:blip r:embed="rId3"/>
            <a:stretch>
              <a:fillRect/>
            </a:stretch>
          </p:blipFill>
          <p:spPr>
            <a:xfrm>
              <a:off x="7327" y="2007"/>
              <a:ext cx="6355" cy="4087"/>
            </a:xfrm>
            <a:prstGeom prst="rect">
              <a:avLst/>
            </a:prstGeom>
            <a:noFill/>
            <a:ln w="9525">
              <a:noFill/>
            </a:ln>
          </p:spPr>
        </p:pic>
        <p:pic>
          <p:nvPicPr>
            <p:cNvPr id="9222" name="图片 3" descr="3日式对比"/>
            <p:cNvPicPr>
              <a:picLocks noChangeAspect="1"/>
            </p:cNvPicPr>
            <p:nvPr/>
          </p:nvPicPr>
          <p:blipFill>
            <a:blip r:embed="rId4"/>
            <a:stretch>
              <a:fillRect/>
            </a:stretch>
          </p:blipFill>
          <p:spPr>
            <a:xfrm>
              <a:off x="867" y="6165"/>
              <a:ext cx="6357" cy="4087"/>
            </a:xfrm>
            <a:prstGeom prst="rect">
              <a:avLst/>
            </a:prstGeom>
            <a:noFill/>
            <a:ln w="9525">
              <a:noFill/>
            </a:ln>
          </p:spPr>
        </p:pic>
        <p:pic>
          <p:nvPicPr>
            <p:cNvPr id="9223" name="图片 4" descr="4西式对比"/>
            <p:cNvPicPr>
              <a:picLocks noChangeAspect="1"/>
            </p:cNvPicPr>
            <p:nvPr/>
          </p:nvPicPr>
          <p:blipFill>
            <a:blip r:embed="rId5"/>
            <a:stretch>
              <a:fillRect/>
            </a:stretch>
          </p:blipFill>
          <p:spPr>
            <a:xfrm>
              <a:off x="7327" y="6165"/>
              <a:ext cx="6357" cy="4087"/>
            </a:xfrm>
            <a:prstGeom prst="rect">
              <a:avLst/>
            </a:prstGeom>
            <a:noFill/>
            <a:ln w="9525">
              <a:noFill/>
            </a:ln>
          </p:spPr>
        </p:pic>
      </p:grpSp>
      <p:sp>
        <p:nvSpPr>
          <p:cNvPr id="9224" name="文本框 1"/>
          <p:cNvSpPr txBox="1"/>
          <p:nvPr/>
        </p:nvSpPr>
        <p:spPr>
          <a:xfrm>
            <a:off x="6497639" y="6483350"/>
            <a:ext cx="3487737" cy="274638"/>
          </a:xfrm>
          <a:prstGeom prst="rect">
            <a:avLst/>
          </a:prstGeom>
          <a:noFill/>
          <a:ln w="9525">
            <a:noFill/>
          </a:ln>
        </p:spPr>
        <p:txBody>
          <a:bodyPr wrap="square" anchor="t">
            <a:spAutoFit/>
          </a:bodyPr>
          <a:lstStyle/>
          <a:p>
            <a:r>
              <a:rPr lang="en-US" altLang="zh-CN" sz="1200">
                <a:latin typeface="Arial" panose="020B0604020202020204" pitchFamily="34" charset="0"/>
                <a:ea typeface="宋体" panose="02010600030101010101" pitchFamily="2" charset="-122"/>
              </a:rPr>
              <a:t>Note: Some rates missing are written as “zero”.</a:t>
            </a:r>
          </a:p>
        </p:txBody>
      </p:sp>
      <p:sp>
        <p:nvSpPr>
          <p:cNvPr id="3" name="椭圆 2"/>
          <p:cNvSpPr/>
          <p:nvPr/>
        </p:nvSpPr>
        <p:spPr>
          <a:xfrm>
            <a:off x="2673350" y="2774950"/>
            <a:ext cx="1868488" cy="558800"/>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sp>
        <p:nvSpPr>
          <p:cNvPr id="2" name="椭圆 1"/>
          <p:cNvSpPr/>
          <p:nvPr/>
        </p:nvSpPr>
        <p:spPr>
          <a:xfrm>
            <a:off x="7105650" y="5556250"/>
            <a:ext cx="1868488" cy="558800"/>
          </a:xfrm>
          <a:prstGeom prst="ellipse">
            <a:avLst/>
          </a:prstGeom>
          <a:noFill/>
          <a:ln>
            <a:solidFill>
              <a:srgbClr val="FF0000"/>
            </a:solidFill>
          </a:ln>
          <a:extLst>
            <a:ext uri="{909E8E84-426E-40DD-AFC4-6F175D3DCCD1}">
              <a14:hiddenFill xmlns:a14="http://schemas.microsoft.com/office/drawing/2010/main">
                <a:solidFill>
                  <a:schemeClr val="accent3"/>
                </a:solidFill>
              </a14:hiddenFill>
            </a:ext>
          </a:ex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fontAlgn="base"/>
            <a:endParaRPr lang="zh-CN" altLang="en-US" noProof="1"/>
          </a:p>
        </p:txBody>
      </p:sp>
      <p:cxnSp>
        <p:nvCxnSpPr>
          <p:cNvPr id="4" name="曲线连接符 3"/>
          <p:cNvCxnSpPr/>
          <p:nvPr/>
        </p:nvCxnSpPr>
        <p:spPr>
          <a:xfrm flipV="1">
            <a:off x="2443164" y="1628776"/>
            <a:ext cx="2428875" cy="1400175"/>
          </a:xfrm>
          <a:prstGeom prst="curvedConnector3">
            <a:avLst>
              <a:gd name="adj1" fmla="val 8609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5" name="曲线连接符 4"/>
          <p:cNvCxnSpPr/>
          <p:nvPr/>
        </p:nvCxnSpPr>
        <p:spPr>
          <a:xfrm flipV="1">
            <a:off x="6731001" y="1612900"/>
            <a:ext cx="2428875" cy="1398588"/>
          </a:xfrm>
          <a:prstGeom prst="curvedConnector3">
            <a:avLst>
              <a:gd name="adj1" fmla="val 8609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6" name="曲线连接符 5"/>
          <p:cNvCxnSpPr/>
          <p:nvPr/>
        </p:nvCxnSpPr>
        <p:spPr>
          <a:xfrm flipV="1">
            <a:off x="2570164" y="4410076"/>
            <a:ext cx="2428875" cy="1400175"/>
          </a:xfrm>
          <a:prstGeom prst="curvedConnector3">
            <a:avLst>
              <a:gd name="adj1" fmla="val 8609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7" name="曲线连接符 6"/>
          <p:cNvCxnSpPr/>
          <p:nvPr/>
        </p:nvCxnSpPr>
        <p:spPr>
          <a:xfrm flipV="1">
            <a:off x="6804026" y="4410076"/>
            <a:ext cx="2428875" cy="1400175"/>
          </a:xfrm>
          <a:prstGeom prst="curvedConnector3">
            <a:avLst>
              <a:gd name="adj1" fmla="val 8609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文本框 1"/>
          <p:cNvSpPr txBox="1"/>
          <p:nvPr/>
        </p:nvSpPr>
        <p:spPr>
          <a:xfrm>
            <a:off x="2123267" y="661035"/>
            <a:ext cx="7966129" cy="1569660"/>
          </a:xfrm>
          <a:prstGeom prst="rect">
            <a:avLst/>
          </a:prstGeom>
          <a:noFill/>
          <a:ln w="9525">
            <a:noFill/>
          </a:ln>
        </p:spPr>
        <p:txBody>
          <a:bodyPr wrap="square" anchor="t">
            <a:spAutoFit/>
          </a:bodyPr>
          <a:lstStyle/>
          <a:p>
            <a:r>
              <a:rPr lang="zh-CN" altLang="en-US" sz="3200" b="1" dirty="0">
                <a:latin typeface="Calibri" charset="0"/>
                <a:ea typeface="Calibri" charset="0"/>
                <a:cs typeface="Calibri" charset="0"/>
              </a:rPr>
              <a:t>The Comparision between Rate and Hot of Southeas</a:t>
            </a:r>
            <a:r>
              <a:rPr lang="en-US" altLang="zh-CN" sz="3200" b="1" dirty="0">
                <a:latin typeface="Calibri" charset="0"/>
                <a:ea typeface="Calibri" charset="0"/>
                <a:cs typeface="Calibri" charset="0"/>
              </a:rPr>
              <a:t>t Asian</a:t>
            </a:r>
            <a:r>
              <a:rPr lang="zh-CN" altLang="en-US" sz="3200" b="1" dirty="0">
                <a:latin typeface="Calibri" charset="0"/>
                <a:ea typeface="Calibri" charset="0"/>
                <a:cs typeface="Calibri" charset="0"/>
              </a:rPr>
              <a:t>, Korean, Japanese and Western Recipes</a:t>
            </a:r>
          </a:p>
        </p:txBody>
      </p:sp>
      <p:sp>
        <p:nvSpPr>
          <p:cNvPr id="10242" name="文本框 3"/>
          <p:cNvSpPr txBox="1"/>
          <p:nvPr/>
        </p:nvSpPr>
        <p:spPr>
          <a:xfrm>
            <a:off x="2370930" y="2890204"/>
            <a:ext cx="7450137" cy="1754326"/>
          </a:xfrm>
          <a:prstGeom prst="rect">
            <a:avLst/>
          </a:prstGeom>
          <a:noFill/>
          <a:ln w="9525">
            <a:noFill/>
          </a:ln>
        </p:spPr>
        <p:txBody>
          <a:bodyPr wrap="square" anchor="t">
            <a:spAutoFit/>
          </a:bodyPr>
          <a:lstStyle/>
          <a:p>
            <a:r>
              <a:rPr lang="en-US" altLang="zh-CN" dirty="0">
                <a:ea typeface="宋体" panose="02010600030101010101" pitchFamily="2" charset="-122"/>
              </a:rPr>
              <a:t>1. Generally, rate and hot of a kind of recipe has a positive relationship as we assumed before the test.</a:t>
            </a:r>
          </a:p>
          <a:p>
            <a:endParaRPr lang="en-US" altLang="zh-CN" dirty="0">
              <a:ea typeface="宋体" panose="02010600030101010101" pitchFamily="2" charset="-122"/>
            </a:endParaRPr>
          </a:p>
          <a:p>
            <a:r>
              <a:rPr lang="en-US" altLang="zh-CN" dirty="0">
                <a:ea typeface="宋体" panose="02010600030101010101" pitchFamily="2" charset="-122"/>
              </a:rPr>
              <a:t>2. But we still find out that some Southeast Asian and Western recipes has various rate from low to high while has little hot.</a:t>
            </a:r>
          </a:p>
          <a:p>
            <a:endParaRPr lang="en-US" altLang="zh-CN" dirty="0">
              <a:ea typeface="宋体" panose="02010600030101010101" pitchFamily="2" charset="-122"/>
            </a:endParaRPr>
          </a:p>
        </p:txBody>
      </p:sp>
      <p:sp>
        <p:nvSpPr>
          <p:cNvPr id="2" name="Rectangle 1"/>
          <p:cNvSpPr/>
          <p:nvPr/>
        </p:nvSpPr>
        <p:spPr>
          <a:xfrm>
            <a:off x="3037242" y="4966912"/>
            <a:ext cx="6096000" cy="646331"/>
          </a:xfrm>
          <a:prstGeom prst="rect">
            <a:avLst/>
          </a:prstGeom>
        </p:spPr>
        <p:txBody>
          <a:bodyPr>
            <a:spAutoFit/>
          </a:bodyPr>
          <a:lstStyle/>
          <a:p>
            <a:r>
              <a:rPr lang="en-US" dirty="0"/>
              <a:t>Analysis 2: It may because of missing some data or people just like some recipes but they don’t want to cook them.</a:t>
            </a:r>
          </a:p>
        </p:txBody>
      </p:sp>
      <p:sp>
        <p:nvSpPr>
          <p:cNvPr id="5" name="Right Arrow 4"/>
          <p:cNvSpPr/>
          <p:nvPr/>
        </p:nvSpPr>
        <p:spPr>
          <a:xfrm rot="5400000" flipV="1">
            <a:off x="5749209" y="4572900"/>
            <a:ext cx="518161" cy="17541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04792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圓角矩形 4">
            <a:extLst>
              <a:ext uri="{FF2B5EF4-FFF2-40B4-BE49-F238E27FC236}">
                <a16:creationId xmlns:a16="http://schemas.microsoft.com/office/drawing/2014/main" id="{76D6C1A2-47BD-7540-8948-1AE857003F35}"/>
              </a:ext>
            </a:extLst>
          </p:cNvPr>
          <p:cNvSpPr/>
          <p:nvPr/>
        </p:nvSpPr>
        <p:spPr>
          <a:xfrm>
            <a:off x="-108489" y="3173620"/>
            <a:ext cx="12414143" cy="1236711"/>
          </a:xfrm>
          <a:prstGeom prst="roundRect">
            <a:avLst/>
          </a:prstGeom>
          <a:solidFill>
            <a:srgbClr val="FF9100">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22" name="TextBox 21"/>
          <p:cNvSpPr txBox="1"/>
          <p:nvPr/>
        </p:nvSpPr>
        <p:spPr>
          <a:xfrm>
            <a:off x="7783930" y="4705520"/>
            <a:ext cx="4159408" cy="461665"/>
          </a:xfrm>
          <a:prstGeom prst="rect">
            <a:avLst/>
          </a:prstGeom>
          <a:noFill/>
        </p:spPr>
        <p:txBody>
          <a:bodyPr wrap="none" rtlCol="0" anchor="ctr" anchorCtr="0">
            <a:spAutoFit/>
          </a:bodyPr>
          <a:lstStyle/>
          <a:p>
            <a:pPr algn="ctr"/>
            <a:r>
              <a:rPr lang="en-US" altLang="zh-CN" sz="2400" dirty="0">
                <a:ea typeface="Poppins SemiBold" charset="0"/>
                <a:cs typeface="Poppins SemiBold" charset="0"/>
              </a:rPr>
              <a:t>dimension</a:t>
            </a:r>
            <a:r>
              <a:rPr lang="en-US" altLang="zh-Hans" sz="2400" dirty="0">
                <a:ea typeface="Poppins SemiBold" charset="0"/>
                <a:cs typeface="Poppins SemiBold" charset="0"/>
              </a:rPr>
              <a:t>ality</a:t>
            </a:r>
            <a:r>
              <a:rPr lang="en-US" altLang="zh-CN" sz="2400" dirty="0">
                <a:ea typeface="Poppins SemiBold" charset="0"/>
                <a:cs typeface="Poppins SemiBold" charset="0"/>
              </a:rPr>
              <a:t> </a:t>
            </a:r>
            <a:r>
              <a:rPr lang="en-US" altLang="zh-Hans" sz="2400" dirty="0">
                <a:ea typeface="Poppins SemiBold" charset="0"/>
                <a:cs typeface="Poppins SemiBold" charset="0"/>
              </a:rPr>
              <a:t>reduction: TSNE</a:t>
            </a:r>
            <a:r>
              <a:rPr lang="en-US" altLang="zh-CN" sz="2400" dirty="0">
                <a:ea typeface="Poppins SemiBold" charset="0"/>
                <a:cs typeface="Poppins SemiBold" charset="0"/>
              </a:rPr>
              <a:t> </a:t>
            </a:r>
            <a:endParaRPr lang="en-US" sz="2400" dirty="0">
              <a:ea typeface="Poppins SemiBold" charset="0"/>
              <a:cs typeface="Poppins SemiBold" charset="0"/>
            </a:endParaRPr>
          </a:p>
        </p:txBody>
      </p:sp>
      <p:sp>
        <p:nvSpPr>
          <p:cNvPr id="8" name="标题 1"/>
          <p:cNvSpPr txBox="1">
            <a:spLocks/>
          </p:cNvSpPr>
          <p:nvPr/>
        </p:nvSpPr>
        <p:spPr>
          <a:xfrm>
            <a:off x="4322159" y="3382539"/>
            <a:ext cx="7446963" cy="783591"/>
          </a:xfrm>
          <a:prstGeom prst="rect">
            <a:avLst/>
          </a:prstGeom>
          <a:ln/>
        </p:spPr>
        <p:txBody>
          <a:bodyPr anchor="b"/>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600" b="1" dirty="0">
                <a:latin typeface="+mn-lt"/>
              </a:rPr>
              <a:t>4. The relationship of Chinese cuisines</a:t>
            </a:r>
          </a:p>
        </p:txBody>
      </p:sp>
    </p:spTree>
    <p:extLst>
      <p:ext uri="{BB962C8B-B14F-4D97-AF65-F5344CB8AC3E}">
        <p14:creationId xmlns:p14="http://schemas.microsoft.com/office/powerpoint/2010/main" val="416227551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E0FC9D-595C-0E41-9F53-BD74C2CE97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593" y="1420841"/>
            <a:ext cx="6353984" cy="4976260"/>
          </a:xfrm>
          <a:prstGeom prst="rect">
            <a:avLst/>
          </a:prstGeom>
        </p:spPr>
      </p:pic>
      <p:sp>
        <p:nvSpPr>
          <p:cNvPr id="7" name="文本框 6">
            <a:extLst>
              <a:ext uri="{FF2B5EF4-FFF2-40B4-BE49-F238E27FC236}">
                <a16:creationId xmlns:a16="http://schemas.microsoft.com/office/drawing/2014/main" id="{81E5DB7D-52B5-5440-A15B-022526485622}"/>
              </a:ext>
            </a:extLst>
          </p:cNvPr>
          <p:cNvSpPr txBox="1"/>
          <p:nvPr/>
        </p:nvSpPr>
        <p:spPr>
          <a:xfrm>
            <a:off x="7373523" y="1551710"/>
            <a:ext cx="3739411" cy="4108817"/>
          </a:xfrm>
          <a:prstGeom prst="rect">
            <a:avLst/>
          </a:prstGeom>
          <a:noFill/>
        </p:spPr>
        <p:txBody>
          <a:bodyPr wrap="square" rtlCol="0">
            <a:spAutoFit/>
          </a:bodyPr>
          <a:lstStyle/>
          <a:p>
            <a:r>
              <a:rPr kumimoji="1" lang="en-US" altLang="zh-CN" dirty="0"/>
              <a:t>Searching</a:t>
            </a:r>
            <a:r>
              <a:rPr kumimoji="1" lang="zh-CN" altLang="en-US" dirty="0"/>
              <a:t> </a:t>
            </a:r>
            <a:r>
              <a:rPr kumimoji="1" lang="en-US" altLang="zh-CN" dirty="0"/>
              <a:t>cuisines</a:t>
            </a:r>
            <a:r>
              <a:rPr kumimoji="1" lang="zh-CN" altLang="en-US" dirty="0"/>
              <a:t>  </a:t>
            </a:r>
            <a:r>
              <a:rPr kumimoji="1" lang="en-US" altLang="zh-CN" dirty="0"/>
              <a:t>by eight traditional cuisines, we gain 1497 recipes including name, materials and detail recipes.</a:t>
            </a:r>
          </a:p>
          <a:p>
            <a:endParaRPr kumimoji="1" lang="en-US" altLang="zh-CN" dirty="0"/>
          </a:p>
          <a:p>
            <a:r>
              <a:rPr lang="en-US" altLang="zh-CN" dirty="0"/>
              <a:t>Sichuan cuisine                                 </a:t>
            </a:r>
          </a:p>
          <a:p>
            <a:r>
              <a:rPr kumimoji="1" lang="en-US" altLang="zh-CN" dirty="0"/>
              <a:t>Guangdong cuisine</a:t>
            </a:r>
            <a:r>
              <a:rPr kumimoji="1" lang="zh-CN" altLang="en-US" dirty="0"/>
              <a:t>                           </a:t>
            </a:r>
            <a:endParaRPr kumimoji="1" lang="en-US" altLang="zh-CN" dirty="0"/>
          </a:p>
          <a:p>
            <a:r>
              <a:rPr kumimoji="1" lang="en-US" altLang="zh-CN" dirty="0"/>
              <a:t>Hunan</a:t>
            </a:r>
            <a:r>
              <a:rPr kumimoji="1" lang="zh-CN" altLang="en-US" dirty="0"/>
              <a:t> </a:t>
            </a:r>
            <a:r>
              <a:rPr kumimoji="1" lang="en-US" altLang="zh-CN" dirty="0"/>
              <a:t>cuisine</a:t>
            </a:r>
          </a:p>
          <a:p>
            <a:r>
              <a:rPr lang="en-US" altLang="zh-CN" dirty="0"/>
              <a:t>Shandong cuisine</a:t>
            </a:r>
          </a:p>
          <a:p>
            <a:r>
              <a:rPr lang="en-US" altLang="zh-CN" dirty="0"/>
              <a:t>Fujian cuisine</a:t>
            </a:r>
          </a:p>
          <a:p>
            <a:r>
              <a:rPr lang="en-US" altLang="zh-CN" dirty="0"/>
              <a:t>Jiangsu cuisine</a:t>
            </a:r>
          </a:p>
          <a:p>
            <a:r>
              <a:rPr lang="en-US" altLang="zh-CN" dirty="0"/>
              <a:t>Zhejiang cuisine</a:t>
            </a:r>
          </a:p>
          <a:p>
            <a:r>
              <a:rPr kumimoji="1" lang="en-US" altLang="zh-CN" dirty="0"/>
              <a:t>Anhui cuisine</a:t>
            </a:r>
          </a:p>
          <a:p>
            <a:endParaRPr kumimoji="1" lang="en-US" altLang="zh-CN" sz="900" dirty="0"/>
          </a:p>
          <a:p>
            <a:endParaRPr kumimoji="1" lang="en-US" altLang="zh-CN" sz="900" dirty="0"/>
          </a:p>
          <a:p>
            <a:endParaRPr kumimoji="1" lang="en-US" altLang="zh-CN" sz="900" dirty="0"/>
          </a:p>
        </p:txBody>
      </p:sp>
      <p:sp>
        <p:nvSpPr>
          <p:cNvPr id="9" name="文本框 1"/>
          <p:cNvSpPr txBox="1"/>
          <p:nvPr/>
        </p:nvSpPr>
        <p:spPr>
          <a:xfrm>
            <a:off x="484038" y="293045"/>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Layout of </a:t>
            </a:r>
            <a:r>
              <a:rPr lang="en-US" altLang="zh-CN" sz="3200" b="1">
                <a:latin typeface="Calibri" charset="0"/>
                <a:ea typeface="Calibri" charset="0"/>
                <a:cs typeface="Calibri" charset="0"/>
              </a:rPr>
              <a:t>1497 Chinese </a:t>
            </a:r>
            <a:r>
              <a:rPr lang="en-US" altLang="zh-CN" sz="3200" b="1" dirty="0">
                <a:latin typeface="Calibri" charset="0"/>
                <a:ea typeface="Calibri" charset="0"/>
                <a:cs typeface="Calibri" charset="0"/>
              </a:rPr>
              <a:t>recipes from </a:t>
            </a:r>
            <a:r>
              <a:rPr lang="en-US" altLang="zh-CN" sz="3200" b="1" dirty="0" err="1">
                <a:latin typeface="Calibri" charset="0"/>
                <a:ea typeface="Calibri" charset="0"/>
                <a:cs typeface="Calibri" charset="0"/>
              </a:rPr>
              <a:t>Xiachufang</a:t>
            </a:r>
            <a:endParaRPr lang="zh-CN" altLang="en-US" sz="3200" b="1" dirty="0">
              <a:latin typeface="Calibri" charset="0"/>
              <a:ea typeface="Calibri" charset="0"/>
              <a:cs typeface="Calibri" charset="0"/>
            </a:endParaRPr>
          </a:p>
        </p:txBody>
      </p:sp>
    </p:spTree>
    <p:extLst>
      <p:ext uri="{BB962C8B-B14F-4D97-AF65-F5344CB8AC3E}">
        <p14:creationId xmlns:p14="http://schemas.microsoft.com/office/powerpoint/2010/main" val="71937362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373523" y="1551710"/>
            <a:ext cx="3905665" cy="4524315"/>
          </a:xfrm>
          <a:prstGeom prst="rect">
            <a:avLst/>
          </a:prstGeom>
          <a:noFill/>
        </p:spPr>
        <p:txBody>
          <a:bodyPr wrap="square" rtlCol="0">
            <a:spAutoFit/>
          </a:bodyPr>
          <a:lstStyle/>
          <a:p>
            <a:r>
              <a:rPr kumimoji="1" lang="en-US" altLang="zh-CN" dirty="0"/>
              <a:t>Data</a:t>
            </a:r>
            <a:r>
              <a:rPr kumimoji="1" lang="zh-CN" altLang="en-US" dirty="0"/>
              <a:t> </a:t>
            </a:r>
            <a:r>
              <a:rPr kumimoji="1" lang="en-US" altLang="zh-CN" dirty="0"/>
              <a:t>distribution</a:t>
            </a:r>
            <a:r>
              <a:rPr kumimoji="1" lang="zh-CN" altLang="en-US" dirty="0"/>
              <a:t>：</a:t>
            </a:r>
            <a:endParaRPr kumimoji="1" lang="en-US" altLang="zh-CN" dirty="0"/>
          </a:p>
          <a:p>
            <a:endParaRPr kumimoji="1" lang="en-US" altLang="zh-CN" dirty="0"/>
          </a:p>
          <a:p>
            <a:r>
              <a:rPr kumimoji="1" lang="en-US" altLang="zh-CN" dirty="0"/>
              <a:t>Even there are some </a:t>
            </a:r>
            <a:r>
              <a:rPr lang="en-US" altLang="zh-CN" b="1" dirty="0"/>
              <a:t>superposition</a:t>
            </a:r>
            <a:r>
              <a:rPr lang="zh-CN" altLang="en-US" b="1" dirty="0"/>
              <a:t> </a:t>
            </a:r>
            <a:r>
              <a:rPr lang="en-US" altLang="zh-CN" b="1" dirty="0"/>
              <a:t>and</a:t>
            </a:r>
            <a:r>
              <a:rPr lang="zh-CN" altLang="en-US" b="1" dirty="0"/>
              <a:t> </a:t>
            </a:r>
            <a:r>
              <a:rPr lang="en-US" altLang="zh-CN" b="1" dirty="0"/>
              <a:t>close dots, the discrepancy</a:t>
            </a:r>
            <a:r>
              <a:rPr lang="zh-CN" altLang="en-US" b="1" dirty="0"/>
              <a:t> </a:t>
            </a:r>
            <a:r>
              <a:rPr lang="en-US" altLang="zh-CN" b="1" dirty="0"/>
              <a:t>is quite large.</a:t>
            </a:r>
            <a:endParaRPr kumimoji="1" lang="en-US" altLang="zh-CN" dirty="0"/>
          </a:p>
          <a:p>
            <a:endParaRPr kumimoji="1" lang="en-US" altLang="zh-CN" dirty="0"/>
          </a:p>
          <a:p>
            <a:r>
              <a:rPr kumimoji="1" lang="en-US" altLang="zh-CN" dirty="0"/>
              <a:t>More information form</a:t>
            </a:r>
            <a:r>
              <a:rPr kumimoji="1" lang="zh-CN" altLang="en-US" dirty="0"/>
              <a:t>：</a:t>
            </a:r>
            <a:endParaRPr kumimoji="1" lang="en-US" altLang="zh-CN" dirty="0"/>
          </a:p>
          <a:p>
            <a:endParaRPr kumimoji="1" lang="en-US" altLang="zh-CN" dirty="0"/>
          </a:p>
          <a:p>
            <a:r>
              <a:rPr kumimoji="1" lang="en-US" altLang="zh-CN" dirty="0"/>
              <a:t>Besides,</a:t>
            </a:r>
            <a:r>
              <a:rPr kumimoji="1" lang="zh-CN" altLang="en-US" dirty="0"/>
              <a:t> </a:t>
            </a:r>
            <a:r>
              <a:rPr kumimoji="1" lang="en-US" altLang="zh-CN" dirty="0"/>
              <a:t>compared</a:t>
            </a:r>
            <a:r>
              <a:rPr kumimoji="1" lang="zh-CN" altLang="en-US" dirty="0"/>
              <a:t> </a:t>
            </a:r>
            <a:r>
              <a:rPr kumimoji="1" lang="en-US" altLang="zh-CN" dirty="0"/>
              <a:t>with</a:t>
            </a:r>
            <a:r>
              <a:rPr kumimoji="1" lang="zh-CN" altLang="en-US" dirty="0"/>
              <a:t> </a:t>
            </a:r>
            <a:r>
              <a:rPr kumimoji="1" lang="en-US" altLang="zh-CN" dirty="0"/>
              <a:t>Guangzhou cuisine, The distribution of recipe of Sichuan cuisine is more scattered, which means the Sichuan cuisine is more versatile and more diverse.</a:t>
            </a:r>
          </a:p>
          <a:p>
            <a:endParaRPr kumimoji="1" lang="en-US" altLang="zh-CN" dirty="0"/>
          </a:p>
          <a:p>
            <a:endParaRPr kumimoji="1" lang="en-US" altLang="zh-CN" dirty="0"/>
          </a:p>
          <a:p>
            <a:endParaRPr kumimoji="1" lang="en-US" altLang="zh-CN" dirty="0"/>
          </a:p>
        </p:txBody>
      </p:sp>
      <p:pic>
        <p:nvPicPr>
          <p:cNvPr id="3" name="图片 2">
            <a:extLst>
              <a:ext uri="{FF2B5EF4-FFF2-40B4-BE49-F238E27FC236}">
                <a16:creationId xmlns:a16="http://schemas.microsoft.com/office/drawing/2014/main" id="{2CB25EAC-5B70-5742-B4BF-AAEAF50A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199" y="1424218"/>
            <a:ext cx="6443080" cy="5046037"/>
          </a:xfrm>
          <a:prstGeom prst="rect">
            <a:avLst/>
          </a:prstGeom>
          <a:ln>
            <a:solidFill>
              <a:schemeClr val="tx1"/>
            </a:solidFill>
          </a:ln>
        </p:spPr>
      </p:pic>
      <p:pic>
        <p:nvPicPr>
          <p:cNvPr id="5" name="图片 4">
            <a:extLst>
              <a:ext uri="{FF2B5EF4-FFF2-40B4-BE49-F238E27FC236}">
                <a16:creationId xmlns:a16="http://schemas.microsoft.com/office/drawing/2014/main" id="{F1F9C8E7-5E8D-1E46-871B-3D6F834594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453" y="1057847"/>
            <a:ext cx="1615982" cy="283657"/>
          </a:xfrm>
          <a:prstGeom prst="rect">
            <a:avLst/>
          </a:prstGeom>
        </p:spPr>
      </p:pic>
      <p:pic>
        <p:nvPicPr>
          <p:cNvPr id="9" name="图片 8">
            <a:extLst>
              <a:ext uri="{FF2B5EF4-FFF2-40B4-BE49-F238E27FC236}">
                <a16:creationId xmlns:a16="http://schemas.microsoft.com/office/drawing/2014/main" id="{2FF51D87-2611-A741-8489-E40AD5282AF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488" y="1057847"/>
            <a:ext cx="1615983" cy="283657"/>
          </a:xfrm>
          <a:prstGeom prst="rect">
            <a:avLst/>
          </a:prstGeom>
        </p:spPr>
      </p:pic>
      <p:sp>
        <p:nvSpPr>
          <p:cNvPr id="8" name="文本框 1"/>
          <p:cNvSpPr txBox="1"/>
          <p:nvPr/>
        </p:nvSpPr>
        <p:spPr>
          <a:xfrm>
            <a:off x="351255" y="139328"/>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Guangdong cuisine  VS. Sichuan cuisine </a:t>
            </a:r>
            <a:endParaRPr lang="zh-CN" altLang="en-US" sz="3200" b="1" dirty="0">
              <a:latin typeface="Calibri" charset="0"/>
              <a:ea typeface="Calibri" charset="0"/>
              <a:cs typeface="Calibri" charset="0"/>
            </a:endParaRPr>
          </a:p>
        </p:txBody>
      </p:sp>
    </p:spTree>
    <p:extLst>
      <p:ext uri="{BB962C8B-B14F-4D97-AF65-F5344CB8AC3E}">
        <p14:creationId xmlns:p14="http://schemas.microsoft.com/office/powerpoint/2010/main" val="202447978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373523" y="1551710"/>
            <a:ext cx="3905665" cy="3970318"/>
          </a:xfrm>
          <a:prstGeom prst="rect">
            <a:avLst/>
          </a:prstGeom>
          <a:noFill/>
        </p:spPr>
        <p:txBody>
          <a:bodyPr wrap="square" rtlCol="0">
            <a:spAutoFit/>
          </a:bodyPr>
          <a:lstStyle/>
          <a:p>
            <a:r>
              <a:rPr kumimoji="1" lang="en-US" altLang="zh-CN" dirty="0">
                <a:latin typeface="Calibri" charset="0"/>
                <a:ea typeface="Calibri" charset="0"/>
                <a:cs typeface="Calibri" charset="0"/>
              </a:rPr>
              <a:t>The classic dishes in Sichuan cuisine</a:t>
            </a:r>
            <a:r>
              <a:rPr kumimoji="1" lang="zh-CN" altLang="en-US" dirty="0">
                <a:latin typeface="Calibri" charset="0"/>
                <a:ea typeface="Calibri" charset="0"/>
                <a:cs typeface="Calibri" charset="0"/>
              </a:rPr>
              <a:t>：</a:t>
            </a:r>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Sichuan Pickles</a:t>
            </a:r>
            <a:r>
              <a:rPr kumimoji="1" lang="zh-CN" altLang="en-US" dirty="0">
                <a:latin typeface="Calibri" charset="0"/>
                <a:ea typeface="Calibri" charset="0"/>
                <a:cs typeface="Calibri" charset="0"/>
              </a:rPr>
              <a:t>（四川泡菜）</a:t>
            </a:r>
            <a:endParaRPr kumimoji="1" lang="en-US" altLang="zh-CN" dirty="0">
              <a:latin typeface="Calibri" charset="0"/>
              <a:ea typeface="Calibri" charset="0"/>
              <a:cs typeface="Calibri" charset="0"/>
            </a:endParaRP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The classic dishes in Guangzhou cuisine</a:t>
            </a:r>
            <a:r>
              <a:rPr kumimoji="1" lang="zh-CN" altLang="en-US" dirty="0">
                <a:latin typeface="Calibri" charset="0"/>
                <a:ea typeface="Calibri" charset="0"/>
                <a:cs typeface="Calibri" charset="0"/>
              </a:rPr>
              <a:t>：</a:t>
            </a:r>
            <a:endParaRPr kumimoji="1" lang="en-US" altLang="zh-CN" dirty="0">
              <a:latin typeface="Calibri" charset="0"/>
              <a:ea typeface="Calibri" charset="0"/>
              <a:cs typeface="Calibri" charset="0"/>
            </a:endParaRPr>
          </a:p>
          <a:p>
            <a:r>
              <a:rPr lang="en-US" altLang="zh-CN" dirty="0">
                <a:latin typeface="Calibri" charset="0"/>
                <a:ea typeface="Calibri" charset="0"/>
                <a:cs typeface="Calibri" charset="0"/>
              </a:rPr>
              <a:t>Cantonese mooncake</a:t>
            </a:r>
            <a:r>
              <a:rPr lang="zh-CN" altLang="en-US" dirty="0">
                <a:latin typeface="Calibri" charset="0"/>
                <a:ea typeface="Calibri" charset="0"/>
                <a:cs typeface="Calibri" charset="0"/>
              </a:rPr>
              <a:t>：</a:t>
            </a:r>
            <a:endParaRPr lang="en-US" altLang="zh-CN" dirty="0">
              <a:latin typeface="Calibri" charset="0"/>
              <a:ea typeface="Calibri" charset="0"/>
              <a:cs typeface="Calibri" charset="0"/>
            </a:endParaRP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1.Very focused, validating our previous discussions that dessert-type foods are very popular in </a:t>
            </a:r>
            <a:r>
              <a:rPr lang="en-US" altLang="zh-CN" dirty="0" err="1">
                <a:latin typeface="Calibri" charset="0"/>
                <a:ea typeface="Calibri" charset="0"/>
                <a:cs typeface="Calibri" charset="0"/>
              </a:rPr>
              <a:t>Xiachufang</a:t>
            </a:r>
            <a:r>
              <a:rPr lang="en-US" altLang="zh-CN" dirty="0">
                <a:latin typeface="Calibri" charset="0"/>
                <a:ea typeface="Calibri" charset="0"/>
                <a:cs typeface="Calibri" charset="0"/>
              </a:rPr>
              <a:t>.</a:t>
            </a:r>
          </a:p>
          <a:p>
            <a:endParaRPr lang="en-US" altLang="zh-CN" dirty="0">
              <a:latin typeface="Calibri" charset="0"/>
              <a:ea typeface="Calibri" charset="0"/>
              <a:cs typeface="Calibri" charset="0"/>
            </a:endParaRPr>
          </a:p>
          <a:p>
            <a:r>
              <a:rPr lang="en-US" altLang="zh-CN" dirty="0">
                <a:latin typeface="Calibri" charset="0"/>
                <a:ea typeface="Calibri" charset="0"/>
                <a:cs typeface="Calibri" charset="0"/>
              </a:rPr>
              <a:t>2.a potentially large number of bloggers selling desserts in </a:t>
            </a:r>
            <a:r>
              <a:rPr lang="en-US" altLang="zh-CN" dirty="0" err="1">
                <a:latin typeface="Calibri" charset="0"/>
                <a:ea typeface="Calibri" charset="0"/>
                <a:cs typeface="Calibri" charset="0"/>
              </a:rPr>
              <a:t>Xiachufang</a:t>
            </a:r>
            <a:r>
              <a:rPr lang="en-US" altLang="zh-CN" dirty="0">
                <a:latin typeface="Calibri" charset="0"/>
                <a:ea typeface="Calibri" charset="0"/>
                <a:cs typeface="Calibri" charset="0"/>
              </a:rPr>
              <a:t>.</a:t>
            </a:r>
            <a:endParaRPr kumimoji="1" lang="en-US" altLang="zh-CN" dirty="0">
              <a:latin typeface="Calibri" charset="0"/>
              <a:ea typeface="Calibri" charset="0"/>
              <a:cs typeface="Calibri" charset="0"/>
            </a:endParaRPr>
          </a:p>
          <a:p>
            <a:endParaRPr kumimoji="1" lang="en-US" altLang="zh-CN" dirty="0">
              <a:latin typeface="Calibri" charset="0"/>
              <a:ea typeface="Calibri" charset="0"/>
              <a:cs typeface="Calibri" charset="0"/>
            </a:endParaRPr>
          </a:p>
          <a:p>
            <a:endParaRPr kumimoji="1" lang="en-US" altLang="zh-CN" dirty="0">
              <a:latin typeface="Calibri" charset="0"/>
              <a:ea typeface="Calibri" charset="0"/>
              <a:cs typeface="Calibri" charset="0"/>
            </a:endParaRPr>
          </a:p>
        </p:txBody>
      </p:sp>
      <p:pic>
        <p:nvPicPr>
          <p:cNvPr id="3" name="图片 2">
            <a:extLst>
              <a:ext uri="{FF2B5EF4-FFF2-40B4-BE49-F238E27FC236}">
                <a16:creationId xmlns:a16="http://schemas.microsoft.com/office/drawing/2014/main" id="{2CB25EAC-5B70-5742-B4BF-AAEAF50A14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471" y="1341503"/>
            <a:ext cx="6443080" cy="5046037"/>
          </a:xfrm>
          <a:prstGeom prst="rect">
            <a:avLst/>
          </a:prstGeom>
        </p:spPr>
      </p:pic>
      <p:pic>
        <p:nvPicPr>
          <p:cNvPr id="6" name="图片 5">
            <a:extLst>
              <a:ext uri="{FF2B5EF4-FFF2-40B4-BE49-F238E27FC236}">
                <a16:creationId xmlns:a16="http://schemas.microsoft.com/office/drawing/2014/main" id="{C04F30AC-A578-F745-AED7-10B5F9DB43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9453" y="1081451"/>
            <a:ext cx="1481511" cy="260053"/>
          </a:xfrm>
          <a:prstGeom prst="rect">
            <a:avLst/>
          </a:prstGeom>
        </p:spPr>
      </p:pic>
      <p:pic>
        <p:nvPicPr>
          <p:cNvPr id="8" name="图片 7">
            <a:extLst>
              <a:ext uri="{FF2B5EF4-FFF2-40B4-BE49-F238E27FC236}">
                <a16:creationId xmlns:a16="http://schemas.microsoft.com/office/drawing/2014/main" id="{BA5B20E5-83B4-D84B-89A2-DB876D834D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5489" y="1076730"/>
            <a:ext cx="1508405" cy="264773"/>
          </a:xfrm>
          <a:prstGeom prst="rect">
            <a:avLst/>
          </a:prstGeom>
        </p:spPr>
      </p:pic>
      <p:sp>
        <p:nvSpPr>
          <p:cNvPr id="5" name="椭圆 4">
            <a:extLst>
              <a:ext uri="{FF2B5EF4-FFF2-40B4-BE49-F238E27FC236}">
                <a16:creationId xmlns:a16="http://schemas.microsoft.com/office/drawing/2014/main" id="{850EB0B3-7E80-D145-8E4E-0EA235C9DFDC}"/>
              </a:ext>
            </a:extLst>
          </p:cNvPr>
          <p:cNvSpPr/>
          <p:nvPr/>
        </p:nvSpPr>
        <p:spPr>
          <a:xfrm>
            <a:off x="4096932" y="4951379"/>
            <a:ext cx="1177047" cy="97276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kumimoji="1" lang="zh-CN" altLang="en-US" sz="900"/>
          </a:p>
        </p:txBody>
      </p:sp>
      <p:sp>
        <p:nvSpPr>
          <p:cNvPr id="15" name="文本框 14">
            <a:extLst>
              <a:ext uri="{FF2B5EF4-FFF2-40B4-BE49-F238E27FC236}">
                <a16:creationId xmlns:a16="http://schemas.microsoft.com/office/drawing/2014/main" id="{C1A350BE-8442-574B-BBFD-FA4363D9F899}"/>
              </a:ext>
            </a:extLst>
          </p:cNvPr>
          <p:cNvSpPr txBox="1"/>
          <p:nvPr/>
        </p:nvSpPr>
        <p:spPr>
          <a:xfrm>
            <a:off x="4836235" y="5243209"/>
            <a:ext cx="437744" cy="400110"/>
          </a:xfrm>
          <a:prstGeom prst="rect">
            <a:avLst/>
          </a:prstGeom>
          <a:noFill/>
        </p:spPr>
        <p:txBody>
          <a:bodyPr wrap="square" rtlCol="0">
            <a:spAutoFit/>
          </a:bodyPr>
          <a:lstStyle/>
          <a:p>
            <a:r>
              <a:rPr lang="en-US" altLang="zh-CN" sz="500" b="1" dirty="0"/>
              <a:t>Cantonese mooncake</a:t>
            </a:r>
            <a:endParaRPr kumimoji="1" lang="zh-CN" altLang="en-US" sz="500" b="1" dirty="0"/>
          </a:p>
        </p:txBody>
      </p:sp>
      <p:sp>
        <p:nvSpPr>
          <p:cNvPr id="16" name="椭圆 15">
            <a:extLst>
              <a:ext uri="{FF2B5EF4-FFF2-40B4-BE49-F238E27FC236}">
                <a16:creationId xmlns:a16="http://schemas.microsoft.com/office/drawing/2014/main" id="{61F75764-F2DC-ED4B-B716-129185836CF2}"/>
              </a:ext>
            </a:extLst>
          </p:cNvPr>
          <p:cNvSpPr/>
          <p:nvPr/>
        </p:nvSpPr>
        <p:spPr>
          <a:xfrm>
            <a:off x="5954915" y="2947481"/>
            <a:ext cx="846307" cy="75875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a:endParaRPr kumimoji="1" lang="zh-CN" altLang="en-US" sz="900"/>
          </a:p>
        </p:txBody>
      </p:sp>
      <p:sp>
        <p:nvSpPr>
          <p:cNvPr id="17" name="文本框 16">
            <a:extLst>
              <a:ext uri="{FF2B5EF4-FFF2-40B4-BE49-F238E27FC236}">
                <a16:creationId xmlns:a16="http://schemas.microsoft.com/office/drawing/2014/main" id="{C01C4C25-51A4-254D-9C35-EA0AE38E1F99}"/>
              </a:ext>
            </a:extLst>
          </p:cNvPr>
          <p:cNvSpPr txBox="1"/>
          <p:nvPr/>
        </p:nvSpPr>
        <p:spPr>
          <a:xfrm>
            <a:off x="6451026" y="3126805"/>
            <a:ext cx="350196" cy="400110"/>
          </a:xfrm>
          <a:prstGeom prst="rect">
            <a:avLst/>
          </a:prstGeom>
          <a:noFill/>
        </p:spPr>
        <p:txBody>
          <a:bodyPr wrap="square" rtlCol="0">
            <a:spAutoFit/>
          </a:bodyPr>
          <a:lstStyle/>
          <a:p>
            <a:r>
              <a:rPr kumimoji="1" lang="en-US" altLang="zh-CN" sz="500" b="1" dirty="0"/>
              <a:t>Sichuan Pickles</a:t>
            </a:r>
            <a:endParaRPr kumimoji="1" lang="zh-CN" altLang="en-US" sz="500" b="1" dirty="0"/>
          </a:p>
        </p:txBody>
      </p:sp>
      <p:sp>
        <p:nvSpPr>
          <p:cNvPr id="20" name="文本框 1"/>
          <p:cNvSpPr txBox="1"/>
          <p:nvPr/>
        </p:nvSpPr>
        <p:spPr>
          <a:xfrm>
            <a:off x="351255" y="139328"/>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Guangdong cuisine  VS. Sichuan cuisine </a:t>
            </a:r>
            <a:endParaRPr lang="zh-CN" altLang="en-US" sz="3200" b="1" dirty="0">
              <a:latin typeface="Calibri" charset="0"/>
              <a:ea typeface="Calibri" charset="0"/>
              <a:cs typeface="Calibri" charset="0"/>
            </a:endParaRPr>
          </a:p>
        </p:txBody>
      </p:sp>
    </p:spTree>
    <p:extLst>
      <p:ext uri="{BB962C8B-B14F-4D97-AF65-F5344CB8AC3E}">
        <p14:creationId xmlns:p14="http://schemas.microsoft.com/office/powerpoint/2010/main" val="37884554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337226" y="1307664"/>
            <a:ext cx="3905665" cy="2862322"/>
          </a:xfrm>
          <a:prstGeom prst="rect">
            <a:avLst/>
          </a:prstGeom>
          <a:noFill/>
        </p:spPr>
        <p:txBody>
          <a:bodyPr wrap="square" rtlCol="0">
            <a:spAutoFit/>
          </a:bodyPr>
          <a:lstStyle/>
          <a:p>
            <a:r>
              <a:rPr kumimoji="1" lang="en-US" altLang="zh-CN" dirty="0">
                <a:latin typeface="Calibri" charset="0"/>
                <a:ea typeface="Calibri" charset="0"/>
                <a:cs typeface="Calibri" charset="0"/>
              </a:rPr>
              <a:t>The recipes of Hunan cuisine and Sichuan cuisine are closer in the map.</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Besides,</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compared</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with</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Sichuan cuisine, The distribution of Hunan cuisine is more concentrated.</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Still, Sichuan recipes are more diverse.</a:t>
            </a:r>
          </a:p>
          <a:p>
            <a:endParaRPr kumimoji="1" lang="en-US" altLang="zh-CN" dirty="0">
              <a:latin typeface="Calibri" charset="0"/>
              <a:ea typeface="Calibri" charset="0"/>
              <a:cs typeface="Calibri" charset="0"/>
            </a:endParaRPr>
          </a:p>
          <a:p>
            <a:endParaRPr kumimoji="1" lang="en-US" altLang="zh-CN" dirty="0">
              <a:latin typeface="Calibri" charset="0"/>
              <a:ea typeface="Calibri" charset="0"/>
              <a:cs typeface="Calibri" charset="0"/>
            </a:endParaRPr>
          </a:p>
        </p:txBody>
      </p:sp>
      <p:pic>
        <p:nvPicPr>
          <p:cNvPr id="6" name="图片 5">
            <a:extLst>
              <a:ext uri="{FF2B5EF4-FFF2-40B4-BE49-F238E27FC236}">
                <a16:creationId xmlns:a16="http://schemas.microsoft.com/office/drawing/2014/main" id="{F0314F87-5C95-7A4F-B926-9F13B58A2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04" y="1307664"/>
            <a:ext cx="6680061" cy="5231634"/>
          </a:xfrm>
          <a:prstGeom prst="rect">
            <a:avLst/>
          </a:prstGeom>
        </p:spPr>
      </p:pic>
      <p:pic>
        <p:nvPicPr>
          <p:cNvPr id="12" name="图片 11">
            <a:extLst>
              <a:ext uri="{FF2B5EF4-FFF2-40B4-BE49-F238E27FC236}">
                <a16:creationId xmlns:a16="http://schemas.microsoft.com/office/drawing/2014/main" id="{0C7568DA-92BA-ED44-B8D5-FB76D35DB9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198" y="3704260"/>
            <a:ext cx="3711660" cy="2935811"/>
          </a:xfrm>
          <a:prstGeom prst="rect">
            <a:avLst/>
          </a:prstGeom>
        </p:spPr>
      </p:pic>
      <p:pic>
        <p:nvPicPr>
          <p:cNvPr id="15" name="图片 14">
            <a:extLst>
              <a:ext uri="{FF2B5EF4-FFF2-40B4-BE49-F238E27FC236}">
                <a16:creationId xmlns:a16="http://schemas.microsoft.com/office/drawing/2014/main" id="{6E0D61BF-8C6C-EE4C-B661-41168707DA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9453" y="1131953"/>
            <a:ext cx="1193800" cy="209550"/>
          </a:xfrm>
          <a:prstGeom prst="rect">
            <a:avLst/>
          </a:prstGeom>
        </p:spPr>
      </p:pic>
      <p:pic>
        <p:nvPicPr>
          <p:cNvPr id="16" name="图片 15">
            <a:extLst>
              <a:ext uri="{FF2B5EF4-FFF2-40B4-BE49-F238E27FC236}">
                <a16:creationId xmlns:a16="http://schemas.microsoft.com/office/drawing/2014/main" id="{32724E18-71ED-784B-BABB-65CB0D58D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61881" y="1120156"/>
            <a:ext cx="1193800" cy="209550"/>
          </a:xfrm>
          <a:prstGeom prst="rect">
            <a:avLst/>
          </a:prstGeom>
        </p:spPr>
      </p:pic>
      <p:pic>
        <p:nvPicPr>
          <p:cNvPr id="18" name="图片 17">
            <a:extLst>
              <a:ext uri="{FF2B5EF4-FFF2-40B4-BE49-F238E27FC236}">
                <a16:creationId xmlns:a16="http://schemas.microsoft.com/office/drawing/2014/main" id="{ABCC2401-A2F2-D74C-9B31-B1AFCCEAE5D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41416" y="1120156"/>
            <a:ext cx="1193800" cy="209550"/>
          </a:xfrm>
          <a:prstGeom prst="rect">
            <a:avLst/>
          </a:prstGeom>
        </p:spPr>
      </p:pic>
      <p:sp>
        <p:nvSpPr>
          <p:cNvPr id="13" name="文本框 1"/>
          <p:cNvSpPr txBox="1"/>
          <p:nvPr/>
        </p:nvSpPr>
        <p:spPr>
          <a:xfrm>
            <a:off x="474159" y="149240"/>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Sichuan cuisine  VS.  Hunan cuisine </a:t>
            </a:r>
            <a:endParaRPr lang="zh-CN" altLang="en-US" sz="3200" b="1" dirty="0">
              <a:latin typeface="Calibri" charset="0"/>
              <a:ea typeface="Calibri" charset="0"/>
              <a:cs typeface="Calibri" charset="0"/>
            </a:endParaRPr>
          </a:p>
        </p:txBody>
      </p:sp>
    </p:spTree>
    <p:extLst>
      <p:ext uri="{BB962C8B-B14F-4D97-AF65-F5344CB8AC3E}">
        <p14:creationId xmlns:p14="http://schemas.microsoft.com/office/powerpoint/2010/main" val="101572114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451582" y="1384442"/>
            <a:ext cx="4268350" cy="4524315"/>
          </a:xfrm>
          <a:prstGeom prst="rect">
            <a:avLst/>
          </a:prstGeom>
          <a:noFill/>
        </p:spPr>
        <p:txBody>
          <a:bodyPr wrap="square" rtlCol="0">
            <a:spAutoFit/>
          </a:bodyPr>
          <a:lstStyle/>
          <a:p>
            <a:r>
              <a:rPr kumimoji="1" lang="en-US" altLang="zh-CN" b="1" dirty="0">
                <a:latin typeface="Calibri" charset="0"/>
                <a:ea typeface="Calibri" charset="0"/>
                <a:cs typeface="Calibri" charset="0"/>
              </a:rPr>
              <a:t>The recipes of Shandong cuisine  are closer with Hunan</a:t>
            </a:r>
            <a:r>
              <a:rPr kumimoji="1" lang="en-US" altLang="zh-CN" dirty="0">
                <a:latin typeface="Calibri" charset="0"/>
                <a:ea typeface="Calibri" charset="0"/>
                <a:cs typeface="Calibri" charset="0"/>
              </a:rPr>
              <a:t> compared with Guangdong, which mean the dishes of Shandong and Hunan have more similarity.</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Unlike Wikipedia‘s description of cuisine, in our chart, Cantonese dishes</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which</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carry</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light diet has intersections with spicy Hunan dishes, and Shandong dishes featuring thick oil sauce.</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Because the other four cuisines are not popular in </a:t>
            </a:r>
            <a:r>
              <a:rPr kumimoji="1" lang="en-US" altLang="zh-CN" dirty="0" err="1">
                <a:latin typeface="Calibri" charset="0"/>
                <a:ea typeface="Calibri" charset="0"/>
                <a:cs typeface="Calibri" charset="0"/>
              </a:rPr>
              <a:t>Xiachufang</a:t>
            </a:r>
            <a:r>
              <a:rPr kumimoji="1" lang="en-US" altLang="zh-CN" dirty="0">
                <a:latin typeface="Calibri" charset="0"/>
                <a:ea typeface="Calibri" charset="0"/>
                <a:cs typeface="Calibri" charset="0"/>
              </a:rPr>
              <a:t>, sample are mixed with similar</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recipes of </a:t>
            </a:r>
            <a:r>
              <a:rPr lang="en-US" altLang="zh-CN" dirty="0">
                <a:latin typeface="Calibri" charset="0"/>
                <a:ea typeface="Calibri" charset="0"/>
                <a:cs typeface="Calibri" charset="0"/>
              </a:rPr>
              <a:t>standing dishes</a:t>
            </a:r>
            <a:r>
              <a:rPr kumimoji="1" lang="en-US" altLang="zh-CN" dirty="0">
                <a:latin typeface="Calibri" charset="0"/>
                <a:ea typeface="Calibri" charset="0"/>
                <a:cs typeface="Calibri" charset="0"/>
              </a:rPr>
              <a:t>, so we only compared the four popular and representative recipes.</a:t>
            </a:r>
          </a:p>
        </p:txBody>
      </p:sp>
      <p:pic>
        <p:nvPicPr>
          <p:cNvPr id="3" name="图片 2">
            <a:extLst>
              <a:ext uri="{FF2B5EF4-FFF2-40B4-BE49-F238E27FC236}">
                <a16:creationId xmlns:a16="http://schemas.microsoft.com/office/drawing/2014/main" id="{3F0B6E61-A8A6-CF4E-9E16-90490FB083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363" y="1551710"/>
            <a:ext cx="6634106" cy="4385758"/>
          </a:xfrm>
          <a:prstGeom prst="rect">
            <a:avLst/>
          </a:prstGeom>
        </p:spPr>
      </p:pic>
      <p:sp>
        <p:nvSpPr>
          <p:cNvPr id="9" name="文本框 1"/>
          <p:cNvSpPr txBox="1"/>
          <p:nvPr/>
        </p:nvSpPr>
        <p:spPr>
          <a:xfrm>
            <a:off x="457444" y="199732"/>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Shandong cuisine </a:t>
            </a:r>
            <a:endParaRPr lang="zh-CN" altLang="en-US" sz="3200" b="1" dirty="0">
              <a:latin typeface="Calibri" charset="0"/>
              <a:ea typeface="Calibri" charset="0"/>
              <a:cs typeface="Calibri" charset="0"/>
            </a:endParaRPr>
          </a:p>
        </p:txBody>
      </p:sp>
      <p:pic>
        <p:nvPicPr>
          <p:cNvPr id="6" name="图片 5">
            <a:extLst>
              <a:ext uri="{FF2B5EF4-FFF2-40B4-BE49-F238E27FC236}">
                <a16:creationId xmlns:a16="http://schemas.microsoft.com/office/drawing/2014/main" id="{7D2F80BC-55D6-9F44-8446-3C29C7FDD8C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8266" y="1124736"/>
            <a:ext cx="1479535" cy="259706"/>
          </a:xfrm>
          <a:prstGeom prst="rect">
            <a:avLst/>
          </a:prstGeom>
        </p:spPr>
      </p:pic>
      <p:pic>
        <p:nvPicPr>
          <p:cNvPr id="8" name="图片 7">
            <a:extLst>
              <a:ext uri="{FF2B5EF4-FFF2-40B4-BE49-F238E27FC236}">
                <a16:creationId xmlns:a16="http://schemas.microsoft.com/office/drawing/2014/main" id="{BC524C21-558D-9F48-9737-C1BD3EA79E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4914" y="1119895"/>
            <a:ext cx="1518513" cy="266547"/>
          </a:xfrm>
          <a:prstGeom prst="rect">
            <a:avLst/>
          </a:prstGeom>
        </p:spPr>
      </p:pic>
      <p:pic>
        <p:nvPicPr>
          <p:cNvPr id="4" name="图片 3">
            <a:extLst>
              <a:ext uri="{FF2B5EF4-FFF2-40B4-BE49-F238E27FC236}">
                <a16:creationId xmlns:a16="http://schemas.microsoft.com/office/drawing/2014/main" id="{84B24080-1061-2F41-A877-106F4BA88550}"/>
              </a:ext>
            </a:extLst>
          </p:cNvPr>
          <p:cNvPicPr>
            <a:picLocks noChangeAspect="1"/>
          </p:cNvPicPr>
          <p:nvPr/>
        </p:nvPicPr>
        <p:blipFill>
          <a:blip r:embed="rId6"/>
          <a:stretch>
            <a:fillRect/>
          </a:stretch>
        </p:blipFill>
        <p:spPr>
          <a:xfrm>
            <a:off x="1012371" y="1093737"/>
            <a:ext cx="1663775" cy="292045"/>
          </a:xfrm>
          <a:prstGeom prst="rect">
            <a:avLst/>
          </a:prstGeom>
        </p:spPr>
      </p:pic>
    </p:spTree>
    <p:extLst>
      <p:ext uri="{BB962C8B-B14F-4D97-AF65-F5344CB8AC3E}">
        <p14:creationId xmlns:p14="http://schemas.microsoft.com/office/powerpoint/2010/main" val="11134564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88AD649E-8872-974C-9C46-02E7BF1ADF0D}"/>
              </a:ext>
            </a:extLst>
          </p:cNvPr>
          <p:cNvSpPr/>
          <p:nvPr/>
        </p:nvSpPr>
        <p:spPr>
          <a:xfrm>
            <a:off x="0" y="3173620"/>
            <a:ext cx="12192000" cy="1236711"/>
          </a:xfrm>
          <a:prstGeom prst="roundRect">
            <a:avLst/>
          </a:prstGeom>
          <a:solidFill>
            <a:srgbClr val="B0E0E9">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4" name="标题 1"/>
          <p:cNvSpPr>
            <a:spLocks noGrp="1"/>
          </p:cNvSpPr>
          <p:nvPr>
            <p:ph type="title"/>
          </p:nvPr>
        </p:nvSpPr>
        <p:spPr>
          <a:xfrm>
            <a:off x="3742778" y="3002170"/>
            <a:ext cx="8844839" cy="1127125"/>
          </a:xfrm>
          <a:ln/>
        </p:spPr>
        <p:txBody>
          <a:bodyPr anchor="b"/>
          <a:lstStyle/>
          <a:p>
            <a:pPr defTabSz="914400">
              <a:buNone/>
            </a:pPr>
            <a:r>
              <a:rPr lang="en-US" altLang="zh-CN" sz="3600" b="1" dirty="0">
                <a:latin typeface="+mn-lt"/>
              </a:rPr>
              <a:t>1.</a:t>
            </a:r>
            <a:r>
              <a:rPr lang="en-US" altLang="zh-CN" sz="3600" b="1" kern="1200" baseline="0" dirty="0">
                <a:latin typeface="+mn-lt"/>
                <a:ea typeface="+mj-ea"/>
                <a:cs typeface="+mj-cs"/>
              </a:rPr>
              <a:t> 24 </a:t>
            </a:r>
            <a:r>
              <a:rPr lang="en-US" altLang="zh-CN" sz="3600" b="1" dirty="0">
                <a:latin typeface="+mn-lt"/>
              </a:rPr>
              <a:t>Hours Popular Dishes </a:t>
            </a:r>
            <a:r>
              <a:rPr lang="en-US" altLang="zh-CN" sz="3600" b="1" kern="1200" baseline="0" dirty="0">
                <a:latin typeface="+mn-lt"/>
                <a:ea typeface="+mj-ea"/>
                <a:cs typeface="+mj-cs"/>
              </a:rPr>
              <a:t>in </a:t>
            </a:r>
            <a:r>
              <a:rPr lang="en-US" altLang="zh-CN" sz="3600" b="1" kern="1200" baseline="0" dirty="0" err="1">
                <a:latin typeface="+mn-lt"/>
                <a:ea typeface="+mj-ea"/>
                <a:cs typeface="+mj-cs"/>
              </a:rPr>
              <a:t>Xiachufang</a:t>
            </a:r>
            <a:endParaRPr lang="en-US" altLang="zh-CN" sz="3600" b="1" kern="1200" baseline="0" dirty="0">
              <a:latin typeface="+mn-lt"/>
              <a:ea typeface="+mj-ea"/>
              <a:cs typeface="+mj-cs"/>
            </a:endParaRPr>
          </a:p>
        </p:txBody>
      </p:sp>
    </p:spTree>
    <p:extLst>
      <p:ext uri="{BB962C8B-B14F-4D97-AF65-F5344CB8AC3E}">
        <p14:creationId xmlns:p14="http://schemas.microsoft.com/office/powerpoint/2010/main" val="23771645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Subtitle 2"/>
          <p:cNvSpPr txBox="1">
            <a:spLocks/>
          </p:cNvSpPr>
          <p:nvPr/>
        </p:nvSpPr>
        <p:spPr>
          <a:xfrm>
            <a:off x="875647" y="1397333"/>
            <a:ext cx="3864949" cy="2946225"/>
          </a:xfrm>
          <a:prstGeom prst="rect">
            <a:avLst/>
          </a:prstGeom>
        </p:spPr>
        <p:txBody>
          <a:bodyPr vert="horz" wrap="square" lIns="108745" tIns="54373" rIns="108745" bIns="54373"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endParaRPr kumimoji="1" lang="en-US" altLang="zh-CN" sz="1600" dirty="0">
              <a:solidFill>
                <a:schemeClr val="tx1"/>
              </a:solidFill>
              <a:latin typeface="+mn-lt"/>
            </a:endParaRPr>
          </a:p>
          <a:p>
            <a:pPr algn="l"/>
            <a:r>
              <a:rPr kumimoji="1" lang="en-US" altLang="zh-CN" sz="1600" dirty="0">
                <a:solidFill>
                  <a:schemeClr val="tx1"/>
                </a:solidFill>
                <a:latin typeface="+mn-lt"/>
              </a:rPr>
              <a:t>In</a:t>
            </a:r>
            <a:r>
              <a:rPr kumimoji="1" lang="zh-CN" altLang="en-US" sz="1600" dirty="0">
                <a:solidFill>
                  <a:schemeClr val="tx1"/>
                </a:solidFill>
                <a:latin typeface="+mn-lt"/>
              </a:rPr>
              <a:t> </a:t>
            </a:r>
            <a:r>
              <a:rPr kumimoji="1" lang="en-US" altLang="zh-CN" sz="1600" dirty="0">
                <a:solidFill>
                  <a:schemeClr val="tx1"/>
                </a:solidFill>
                <a:latin typeface="+mn-lt"/>
              </a:rPr>
              <a:t>official definition, the difference of the  eight traditional cuisines in Chinese society is quite  large.</a:t>
            </a:r>
          </a:p>
          <a:p>
            <a:pPr algn="l"/>
            <a:r>
              <a:rPr kumimoji="1" lang="en-US" altLang="zh-CN" sz="1600" dirty="0">
                <a:solidFill>
                  <a:schemeClr val="tx1"/>
                </a:solidFill>
                <a:latin typeface="+mn-lt"/>
              </a:rPr>
              <a:t>Due to the differences in geography, climate, customs, and specialty products, the local cuisine has formed different local flavors.</a:t>
            </a:r>
          </a:p>
          <a:p>
            <a:pPr algn="l"/>
            <a:endParaRPr kumimoji="1" lang="en-US" altLang="zh-CN" sz="1600" dirty="0">
              <a:solidFill>
                <a:schemeClr val="tx1"/>
              </a:solidFill>
              <a:latin typeface="+mn-lt"/>
            </a:endParaRPr>
          </a:p>
          <a:p>
            <a:pPr algn="l"/>
            <a:endParaRPr kumimoji="1" lang="en-US" altLang="zh-CN" sz="1600" dirty="0">
              <a:solidFill>
                <a:schemeClr val="tx1"/>
              </a:solidFill>
              <a:latin typeface="+mn-lt"/>
            </a:endParaRPr>
          </a:p>
        </p:txBody>
      </p:sp>
      <p:pic>
        <p:nvPicPr>
          <p:cNvPr id="13" name="图片 12">
            <a:extLst>
              <a:ext uri="{FF2B5EF4-FFF2-40B4-BE49-F238E27FC236}">
                <a16:creationId xmlns:a16="http://schemas.microsoft.com/office/drawing/2014/main" id="{DBF2E936-B63D-AE40-A3A1-8B59D9EE07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2745" y="1831252"/>
            <a:ext cx="3048000" cy="2032000"/>
          </a:xfrm>
          <a:prstGeom prst="rect">
            <a:avLst/>
          </a:prstGeom>
        </p:spPr>
      </p:pic>
      <p:pic>
        <p:nvPicPr>
          <p:cNvPr id="15" name="图片 14">
            <a:extLst>
              <a:ext uri="{FF2B5EF4-FFF2-40B4-BE49-F238E27FC236}">
                <a16:creationId xmlns:a16="http://schemas.microsoft.com/office/drawing/2014/main" id="{E649F153-FA60-8648-B854-23B8ECC4AD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441" y="4081481"/>
            <a:ext cx="3511664" cy="2013354"/>
          </a:xfrm>
          <a:prstGeom prst="rect">
            <a:avLst/>
          </a:prstGeom>
        </p:spPr>
      </p:pic>
      <p:pic>
        <p:nvPicPr>
          <p:cNvPr id="17" name="图片 16">
            <a:extLst>
              <a:ext uri="{FF2B5EF4-FFF2-40B4-BE49-F238E27FC236}">
                <a16:creationId xmlns:a16="http://schemas.microsoft.com/office/drawing/2014/main" id="{384633E6-9428-944A-9F94-E33FDF8CFE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9265" y="4081481"/>
            <a:ext cx="3101480" cy="2072822"/>
          </a:xfrm>
          <a:prstGeom prst="rect">
            <a:avLst/>
          </a:prstGeom>
        </p:spPr>
      </p:pic>
      <p:pic>
        <p:nvPicPr>
          <p:cNvPr id="20" name="图片 19">
            <a:extLst>
              <a:ext uri="{FF2B5EF4-FFF2-40B4-BE49-F238E27FC236}">
                <a16:creationId xmlns:a16="http://schemas.microsoft.com/office/drawing/2014/main" id="{8341A758-8518-0E47-A16C-52D83B5398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32894" y="1831252"/>
            <a:ext cx="3113025" cy="2075350"/>
          </a:xfrm>
          <a:prstGeom prst="rect">
            <a:avLst/>
          </a:prstGeom>
        </p:spPr>
      </p:pic>
      <p:pic>
        <p:nvPicPr>
          <p:cNvPr id="23" name="图片 22">
            <a:extLst>
              <a:ext uri="{FF2B5EF4-FFF2-40B4-BE49-F238E27FC236}">
                <a16:creationId xmlns:a16="http://schemas.microsoft.com/office/drawing/2014/main" id="{31015D3C-4500-3640-93BC-BC522D71BE9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8905" y="4140949"/>
            <a:ext cx="2995779" cy="1997186"/>
          </a:xfrm>
          <a:prstGeom prst="rect">
            <a:avLst/>
          </a:prstGeom>
        </p:spPr>
      </p:pic>
      <p:sp>
        <p:nvSpPr>
          <p:cNvPr id="10" name="文本框 1"/>
          <p:cNvSpPr txBox="1"/>
          <p:nvPr/>
        </p:nvSpPr>
        <p:spPr>
          <a:xfrm>
            <a:off x="2374817" y="594329"/>
            <a:ext cx="7679048" cy="584775"/>
          </a:xfrm>
          <a:prstGeom prst="rect">
            <a:avLst/>
          </a:prstGeom>
          <a:noFill/>
          <a:ln w="9525">
            <a:noFill/>
          </a:ln>
        </p:spPr>
        <p:txBody>
          <a:bodyPr wrap="square" anchor="t">
            <a:spAutoFit/>
          </a:bodyPr>
          <a:lstStyle/>
          <a:p>
            <a:pPr algn="ctr"/>
            <a:r>
              <a:rPr lang="en-US" altLang="zh-CN" sz="3200" b="1" dirty="0">
                <a:latin typeface="Calibri" charset="0"/>
                <a:ea typeface="Calibri" charset="0"/>
                <a:cs typeface="Calibri" charset="0"/>
              </a:rPr>
              <a:t>Eight  Traditional  Cuisines</a:t>
            </a:r>
            <a:endParaRPr lang="zh-CN" altLang="en-US" sz="3200" b="1" dirty="0">
              <a:latin typeface="Calibri" charset="0"/>
              <a:ea typeface="Calibri" charset="0"/>
              <a:cs typeface="Calibri" charset="0"/>
            </a:endParaRPr>
          </a:p>
        </p:txBody>
      </p:sp>
    </p:spTree>
    <p:extLst>
      <p:ext uri="{BB962C8B-B14F-4D97-AF65-F5344CB8AC3E}">
        <p14:creationId xmlns:p14="http://schemas.microsoft.com/office/powerpoint/2010/main" val="4149827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399648" y="1258788"/>
            <a:ext cx="3739411" cy="5078313"/>
          </a:xfrm>
          <a:prstGeom prst="rect">
            <a:avLst/>
          </a:prstGeom>
          <a:noFill/>
        </p:spPr>
        <p:txBody>
          <a:bodyPr wrap="square" rtlCol="0">
            <a:spAutoFit/>
          </a:bodyPr>
          <a:lstStyle/>
          <a:p>
            <a:r>
              <a:rPr kumimoji="1" lang="en-US" altLang="zh-CN" dirty="0"/>
              <a:t>But in our data,  things is different, the recipes of four representative cuisine, to some extent, are</a:t>
            </a:r>
            <a:r>
              <a:rPr kumimoji="1" lang="zh-CN" altLang="en-US" dirty="0"/>
              <a:t> </a:t>
            </a:r>
            <a:r>
              <a:rPr kumimoji="1" lang="en-US" altLang="zh-CN" dirty="0"/>
              <a:t>closely integrated with each other, although there are still some difference.</a:t>
            </a:r>
          </a:p>
          <a:p>
            <a:endParaRPr kumimoji="1" lang="en-US" altLang="zh-CN" dirty="0"/>
          </a:p>
          <a:p>
            <a:r>
              <a:rPr kumimoji="1" lang="en-US" altLang="zh-CN" b="1" dirty="0"/>
              <a:t> The reason should be:</a:t>
            </a:r>
          </a:p>
          <a:p>
            <a:r>
              <a:rPr kumimoji="1" lang="en-US" altLang="zh-CN" dirty="0"/>
              <a:t>1. the recipes are posted by </a:t>
            </a:r>
            <a:r>
              <a:rPr kumimoji="1" lang="en-US" altLang="zh-CN" dirty="0" err="1"/>
              <a:t>Xiachufang</a:t>
            </a:r>
            <a:r>
              <a:rPr kumimoji="1" lang="en-US" altLang="zh-CN" dirty="0"/>
              <a:t> users, and majority of them are sharing home cooking recipes, which are more convenient and</a:t>
            </a:r>
            <a:r>
              <a:rPr kumimoji="1" lang="zh-CN" altLang="en-US" dirty="0"/>
              <a:t> </a:t>
            </a:r>
            <a:r>
              <a:rPr kumimoji="1" lang="en-US" altLang="zh-CN" dirty="0"/>
              <a:t>simple</a:t>
            </a:r>
            <a:r>
              <a:rPr kumimoji="1" lang="zh-CN" altLang="en-US" dirty="0"/>
              <a:t> </a:t>
            </a:r>
            <a:r>
              <a:rPr kumimoji="1" lang="en-US" altLang="zh-CN" dirty="0"/>
              <a:t>than</a:t>
            </a:r>
            <a:r>
              <a:rPr kumimoji="1" lang="zh-CN" altLang="en-US" dirty="0"/>
              <a:t> </a:t>
            </a:r>
            <a:r>
              <a:rPr kumimoji="1" lang="en-US" altLang="zh-CN" dirty="0"/>
              <a:t>traditional practice.</a:t>
            </a:r>
          </a:p>
          <a:p>
            <a:endParaRPr kumimoji="1" lang="en-US" altLang="zh-CN" dirty="0"/>
          </a:p>
          <a:p>
            <a:r>
              <a:rPr kumimoji="1" lang="en-US" altLang="zh-CN" dirty="0"/>
              <a:t>2. The traditional cuisine categories  can no longer represent the taste of the public. Because of dishes cuisine are always changing with time and popularity mobility.</a:t>
            </a:r>
          </a:p>
        </p:txBody>
      </p:sp>
      <p:pic>
        <p:nvPicPr>
          <p:cNvPr id="2" name="图片 1">
            <a:extLst>
              <a:ext uri="{FF2B5EF4-FFF2-40B4-BE49-F238E27FC236}">
                <a16:creationId xmlns:a16="http://schemas.microsoft.com/office/drawing/2014/main" id="{208073EE-94BD-8146-BD91-A7CCD22C305F}"/>
              </a:ext>
            </a:extLst>
          </p:cNvPr>
          <p:cNvPicPr>
            <a:picLocks noChangeAspect="1"/>
          </p:cNvPicPr>
          <p:nvPr/>
        </p:nvPicPr>
        <p:blipFill>
          <a:blip r:embed="rId3"/>
          <a:stretch>
            <a:fillRect/>
          </a:stretch>
        </p:blipFill>
        <p:spPr>
          <a:xfrm>
            <a:off x="430363" y="1258788"/>
            <a:ext cx="6352624" cy="4975194"/>
          </a:xfrm>
          <a:prstGeom prst="rect">
            <a:avLst/>
          </a:prstGeom>
        </p:spPr>
      </p:pic>
      <p:sp>
        <p:nvSpPr>
          <p:cNvPr id="6" name="文本框 1"/>
          <p:cNvSpPr txBox="1"/>
          <p:nvPr/>
        </p:nvSpPr>
        <p:spPr>
          <a:xfrm>
            <a:off x="599898" y="288632"/>
            <a:ext cx="9128313" cy="584775"/>
          </a:xfrm>
          <a:prstGeom prst="rect">
            <a:avLst/>
          </a:prstGeom>
          <a:noFill/>
          <a:ln w="9525">
            <a:noFill/>
          </a:ln>
        </p:spPr>
        <p:txBody>
          <a:bodyPr wrap="square" anchor="t">
            <a:spAutoFit/>
          </a:bodyPr>
          <a:lstStyle/>
          <a:p>
            <a:r>
              <a:rPr lang="en-US" altLang="zh-CN" sz="3200" b="1" dirty="0">
                <a:latin typeface="Calibri" charset="0"/>
                <a:ea typeface="Calibri" charset="0"/>
                <a:cs typeface="Calibri" charset="0"/>
              </a:rPr>
              <a:t>Layout of </a:t>
            </a:r>
            <a:r>
              <a:rPr lang="en-US" altLang="zh-CN" sz="3200" b="1">
                <a:latin typeface="Calibri" charset="0"/>
                <a:ea typeface="Calibri" charset="0"/>
                <a:cs typeface="Calibri" charset="0"/>
              </a:rPr>
              <a:t>1497 Chinese </a:t>
            </a:r>
            <a:r>
              <a:rPr lang="en-US" altLang="zh-CN" sz="3200" b="1" dirty="0">
                <a:latin typeface="Calibri" charset="0"/>
                <a:ea typeface="Calibri" charset="0"/>
                <a:cs typeface="Calibri" charset="0"/>
              </a:rPr>
              <a:t>recipes from </a:t>
            </a:r>
            <a:r>
              <a:rPr lang="en-US" altLang="zh-CN" sz="3200" b="1" dirty="0" err="1">
                <a:latin typeface="Calibri" charset="0"/>
                <a:ea typeface="Calibri" charset="0"/>
                <a:cs typeface="Calibri" charset="0"/>
              </a:rPr>
              <a:t>Xiachufang</a:t>
            </a:r>
            <a:endParaRPr lang="zh-CN" altLang="en-US" sz="3200" b="1" dirty="0">
              <a:latin typeface="Calibri" charset="0"/>
              <a:ea typeface="Calibri" charset="0"/>
              <a:cs typeface="Calibri" charset="0"/>
            </a:endParaRPr>
          </a:p>
        </p:txBody>
      </p:sp>
      <p:pic>
        <p:nvPicPr>
          <p:cNvPr id="4" name="图片 3">
            <a:extLst>
              <a:ext uri="{FF2B5EF4-FFF2-40B4-BE49-F238E27FC236}">
                <a16:creationId xmlns:a16="http://schemas.microsoft.com/office/drawing/2014/main" id="{38800DBE-773E-4340-9DB8-C0333624424E}"/>
              </a:ext>
            </a:extLst>
          </p:cNvPr>
          <p:cNvPicPr>
            <a:picLocks noChangeAspect="1"/>
          </p:cNvPicPr>
          <p:nvPr/>
        </p:nvPicPr>
        <p:blipFill>
          <a:blip r:embed="rId4"/>
          <a:stretch>
            <a:fillRect/>
          </a:stretch>
        </p:blipFill>
        <p:spPr>
          <a:xfrm>
            <a:off x="1016000" y="873407"/>
            <a:ext cx="2195504" cy="385381"/>
          </a:xfrm>
          <a:prstGeom prst="rect">
            <a:avLst/>
          </a:prstGeom>
        </p:spPr>
      </p:pic>
      <p:pic>
        <p:nvPicPr>
          <p:cNvPr id="8" name="图片 7">
            <a:extLst>
              <a:ext uri="{FF2B5EF4-FFF2-40B4-BE49-F238E27FC236}">
                <a16:creationId xmlns:a16="http://schemas.microsoft.com/office/drawing/2014/main" id="{1ADA0562-89A7-AF45-93E9-01DFE44AA875}"/>
              </a:ext>
            </a:extLst>
          </p:cNvPr>
          <p:cNvPicPr>
            <a:picLocks noChangeAspect="1"/>
          </p:cNvPicPr>
          <p:nvPr/>
        </p:nvPicPr>
        <p:blipFill>
          <a:blip r:embed="rId5"/>
          <a:stretch>
            <a:fillRect/>
          </a:stretch>
        </p:blipFill>
        <p:spPr>
          <a:xfrm>
            <a:off x="6008783" y="873407"/>
            <a:ext cx="2387600" cy="419100"/>
          </a:xfrm>
          <a:prstGeom prst="rect">
            <a:avLst/>
          </a:prstGeom>
        </p:spPr>
      </p:pic>
      <p:pic>
        <p:nvPicPr>
          <p:cNvPr id="10" name="图片 9">
            <a:extLst>
              <a:ext uri="{FF2B5EF4-FFF2-40B4-BE49-F238E27FC236}">
                <a16:creationId xmlns:a16="http://schemas.microsoft.com/office/drawing/2014/main" id="{4B3505C0-7016-9D43-A590-42CE855002D6}"/>
              </a:ext>
            </a:extLst>
          </p:cNvPr>
          <p:cNvPicPr>
            <a:picLocks noChangeAspect="1"/>
          </p:cNvPicPr>
          <p:nvPr/>
        </p:nvPicPr>
        <p:blipFill>
          <a:blip r:embed="rId6"/>
          <a:stretch>
            <a:fillRect/>
          </a:stretch>
        </p:blipFill>
        <p:spPr>
          <a:xfrm>
            <a:off x="3454994" y="839688"/>
            <a:ext cx="2387600" cy="419100"/>
          </a:xfrm>
          <a:prstGeom prst="rect">
            <a:avLst/>
          </a:prstGeom>
        </p:spPr>
      </p:pic>
      <p:pic>
        <p:nvPicPr>
          <p:cNvPr id="12" name="图片 11">
            <a:extLst>
              <a:ext uri="{FF2B5EF4-FFF2-40B4-BE49-F238E27FC236}">
                <a16:creationId xmlns:a16="http://schemas.microsoft.com/office/drawing/2014/main" id="{C464B2C7-0A29-5E4D-A76B-6C0199B0B580}"/>
              </a:ext>
            </a:extLst>
          </p:cNvPr>
          <p:cNvPicPr>
            <a:picLocks noChangeAspect="1"/>
          </p:cNvPicPr>
          <p:nvPr/>
        </p:nvPicPr>
        <p:blipFill>
          <a:blip r:embed="rId7"/>
          <a:stretch>
            <a:fillRect/>
          </a:stretch>
        </p:blipFill>
        <p:spPr>
          <a:xfrm>
            <a:off x="8534411" y="865880"/>
            <a:ext cx="2387600" cy="419100"/>
          </a:xfrm>
          <a:prstGeom prst="rect">
            <a:avLst/>
          </a:prstGeom>
        </p:spPr>
      </p:pic>
    </p:spTree>
    <p:extLst>
      <p:ext uri="{BB962C8B-B14F-4D97-AF65-F5344CB8AC3E}">
        <p14:creationId xmlns:p14="http://schemas.microsoft.com/office/powerpoint/2010/main" val="207380775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7190643" y="611184"/>
            <a:ext cx="3739411" cy="5355312"/>
          </a:xfrm>
          <a:prstGeom prst="rect">
            <a:avLst/>
          </a:prstGeom>
          <a:noFill/>
        </p:spPr>
        <p:txBody>
          <a:bodyPr wrap="square" rtlCol="0">
            <a:spAutoFit/>
          </a:bodyPr>
          <a:lstStyle/>
          <a:p>
            <a:r>
              <a:rPr lang="en-US" altLang="zh-CN" b="1" dirty="0" err="1"/>
              <a:t>Nyonya</a:t>
            </a:r>
            <a:r>
              <a:rPr lang="en-US" altLang="zh-CN" b="1" dirty="0"/>
              <a:t> cuisine:</a:t>
            </a:r>
          </a:p>
          <a:p>
            <a:r>
              <a:rPr lang="en-US" altLang="zh-CN" dirty="0"/>
              <a:t>A popular  cuisine at  Southeast Asian Singapore, Malaysia, Indonesia and Thailand. Originated from Chinese immigrants living in Penang, Malacca, and Singapore. </a:t>
            </a:r>
          </a:p>
          <a:p>
            <a:endParaRPr kumimoji="1" lang="en-US" altLang="zh-CN" b="1" dirty="0"/>
          </a:p>
          <a:p>
            <a:r>
              <a:rPr lang="en-US" altLang="zh-CN" b="1" dirty="0"/>
              <a:t>Integration</a:t>
            </a:r>
            <a:r>
              <a:rPr lang="zh-CN" altLang="en-US" b="1" dirty="0"/>
              <a:t> </a:t>
            </a:r>
            <a:r>
              <a:rPr lang="en-US" altLang="zh-CN" b="1" dirty="0"/>
              <a:t>and mixed taste: </a:t>
            </a:r>
          </a:p>
          <a:p>
            <a:r>
              <a:rPr kumimoji="1" lang="en-US" altLang="zh-CN" dirty="0"/>
              <a:t>The authentic cuisine of Singapore, the traditional Chinese food and Malay spice combine perfectly with each other, combining sweet and sour. The sauces used are made up of at least ten kinds of spices.</a:t>
            </a:r>
          </a:p>
          <a:p>
            <a:endParaRPr kumimoji="1" lang="en-US" altLang="zh-CN" dirty="0"/>
          </a:p>
          <a:p>
            <a:r>
              <a:rPr lang="en-US" altLang="zh-CN" b="1" dirty="0"/>
              <a:t>Prevalence</a:t>
            </a:r>
            <a:r>
              <a:rPr kumimoji="1" lang="en-US" altLang="zh-CN" b="1" dirty="0"/>
              <a:t>:</a:t>
            </a:r>
          </a:p>
          <a:p>
            <a:r>
              <a:rPr kumimoji="1" lang="en-US" altLang="zh-CN" dirty="0"/>
              <a:t>In addition to Malacca, </a:t>
            </a:r>
            <a:r>
              <a:rPr kumimoji="1" lang="en-US" altLang="zh-CN" dirty="0" err="1"/>
              <a:t>Nyonya</a:t>
            </a:r>
            <a:r>
              <a:rPr kumimoji="1" lang="en-US" altLang="zh-CN" dirty="0"/>
              <a:t> cuisine spread to</a:t>
            </a:r>
            <a:r>
              <a:rPr kumimoji="1" lang="zh-CN" altLang="en-US" dirty="0"/>
              <a:t> </a:t>
            </a:r>
            <a:r>
              <a:rPr kumimoji="1" lang="en-US" altLang="zh-CN" dirty="0"/>
              <a:t> Indonesia and Thailand.</a:t>
            </a:r>
          </a:p>
        </p:txBody>
      </p:sp>
      <p:sp>
        <p:nvSpPr>
          <p:cNvPr id="3" name="矩形 2">
            <a:extLst>
              <a:ext uri="{FF2B5EF4-FFF2-40B4-BE49-F238E27FC236}">
                <a16:creationId xmlns:a16="http://schemas.microsoft.com/office/drawing/2014/main" id="{9F44B89B-B0A0-8B45-B34D-60ED9A7BE01F}"/>
              </a:ext>
            </a:extLst>
          </p:cNvPr>
          <p:cNvSpPr/>
          <p:nvPr/>
        </p:nvSpPr>
        <p:spPr>
          <a:xfrm>
            <a:off x="457257" y="449601"/>
            <a:ext cx="5481950" cy="646331"/>
          </a:xfrm>
          <a:prstGeom prst="rect">
            <a:avLst/>
          </a:prstGeom>
        </p:spPr>
        <p:txBody>
          <a:bodyPr wrap="none">
            <a:spAutoFit/>
          </a:bodyPr>
          <a:lstStyle/>
          <a:p>
            <a:r>
              <a:rPr lang="en-US" altLang="zh-CN" sz="3600" b="1" dirty="0" err="1">
                <a:latin typeface="Calibri" charset="0"/>
                <a:ea typeface="Calibri" charset="0"/>
                <a:cs typeface="Calibri" charset="0"/>
              </a:rPr>
              <a:t>Nyonya</a:t>
            </a:r>
            <a:r>
              <a:rPr lang="zh-CN" altLang="en-US" sz="3600" b="1" dirty="0">
                <a:latin typeface="Calibri" charset="0"/>
                <a:ea typeface="Calibri" charset="0"/>
                <a:cs typeface="Calibri" charset="0"/>
              </a:rPr>
              <a:t> </a:t>
            </a:r>
            <a:r>
              <a:rPr lang="en-US" altLang="zh-CN" sz="3600" b="1" dirty="0">
                <a:latin typeface="Calibri" charset="0"/>
                <a:ea typeface="Calibri" charset="0"/>
                <a:cs typeface="Calibri" charset="0"/>
              </a:rPr>
              <a:t>cuisine</a:t>
            </a:r>
            <a:r>
              <a:rPr lang="zh-CN" altLang="en-US" sz="3600" b="1" dirty="0">
                <a:latin typeface="Calibri" charset="0"/>
                <a:ea typeface="Calibri" charset="0"/>
                <a:cs typeface="Calibri" charset="0"/>
              </a:rPr>
              <a:t>（娘惹菜）</a:t>
            </a:r>
            <a:r>
              <a:rPr lang="en-US" altLang="zh-CN" sz="3600" b="1" dirty="0">
                <a:latin typeface="Calibri" charset="0"/>
                <a:ea typeface="Calibri" charset="0"/>
                <a:cs typeface="Calibri" charset="0"/>
              </a:rPr>
              <a:t> </a:t>
            </a:r>
            <a:endParaRPr lang="zh-CN" altLang="en-US" sz="3600" b="1" dirty="0">
              <a:latin typeface="Calibri" charset="0"/>
              <a:ea typeface="Calibri" charset="0"/>
              <a:cs typeface="Calibri" charset="0"/>
            </a:endParaRPr>
          </a:p>
        </p:txBody>
      </p:sp>
      <p:pic>
        <p:nvPicPr>
          <p:cNvPr id="5" name="图片 4">
            <a:extLst>
              <a:ext uri="{FF2B5EF4-FFF2-40B4-BE49-F238E27FC236}">
                <a16:creationId xmlns:a16="http://schemas.microsoft.com/office/drawing/2014/main" id="{2B5FE76B-57F2-7C40-B3D0-F654D9471C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38686" y="3968705"/>
            <a:ext cx="2518650" cy="1504194"/>
          </a:xfrm>
          <a:prstGeom prst="rect">
            <a:avLst/>
          </a:prstGeom>
        </p:spPr>
      </p:pic>
      <p:pic>
        <p:nvPicPr>
          <p:cNvPr id="8" name="图片 7">
            <a:extLst>
              <a:ext uri="{FF2B5EF4-FFF2-40B4-BE49-F238E27FC236}">
                <a16:creationId xmlns:a16="http://schemas.microsoft.com/office/drawing/2014/main" id="{1AF69F56-2E6D-B441-B307-64A543BD56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5569" y="4663442"/>
            <a:ext cx="3010567" cy="1797977"/>
          </a:xfrm>
          <a:prstGeom prst="rect">
            <a:avLst/>
          </a:prstGeom>
        </p:spPr>
      </p:pic>
      <p:pic>
        <p:nvPicPr>
          <p:cNvPr id="12" name="图片 11">
            <a:extLst>
              <a:ext uri="{FF2B5EF4-FFF2-40B4-BE49-F238E27FC236}">
                <a16:creationId xmlns:a16="http://schemas.microsoft.com/office/drawing/2014/main" id="{1DAF8D01-4E93-AB4F-A6D4-FDA4767564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33484" y="1582223"/>
            <a:ext cx="2623851" cy="1567022"/>
          </a:xfrm>
          <a:prstGeom prst="rect">
            <a:avLst/>
          </a:prstGeom>
        </p:spPr>
      </p:pic>
      <p:pic>
        <p:nvPicPr>
          <p:cNvPr id="14" name="图片 13">
            <a:extLst>
              <a:ext uri="{FF2B5EF4-FFF2-40B4-BE49-F238E27FC236}">
                <a16:creationId xmlns:a16="http://schemas.microsoft.com/office/drawing/2014/main" id="{8F6802C7-5CAD-FA4B-8AFF-FFC884D6B4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177" y="1582223"/>
            <a:ext cx="3810000" cy="2540000"/>
          </a:xfrm>
          <a:prstGeom prst="rect">
            <a:avLst/>
          </a:prstGeom>
        </p:spPr>
      </p:pic>
    </p:spTree>
    <p:extLst>
      <p:ext uri="{BB962C8B-B14F-4D97-AF65-F5344CB8AC3E}">
        <p14:creationId xmlns:p14="http://schemas.microsoft.com/office/powerpoint/2010/main" val="4290778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81E5DB7D-52B5-5440-A15B-022526485622}"/>
              </a:ext>
            </a:extLst>
          </p:cNvPr>
          <p:cNvSpPr txBox="1"/>
          <p:nvPr/>
        </p:nvSpPr>
        <p:spPr>
          <a:xfrm>
            <a:off x="401444" y="1200186"/>
            <a:ext cx="4367846" cy="4324261"/>
          </a:xfrm>
          <a:prstGeom prst="rect">
            <a:avLst/>
          </a:prstGeom>
          <a:noFill/>
        </p:spPr>
        <p:txBody>
          <a:bodyPr wrap="square" rtlCol="0">
            <a:spAutoFit/>
          </a:bodyPr>
          <a:lstStyle/>
          <a:p>
            <a:r>
              <a:rPr kumimoji="1" lang="en-US" altLang="zh-CN" sz="3200" b="1" dirty="0">
                <a:latin typeface="Calibri" charset="0"/>
                <a:ea typeface="Calibri" charset="0"/>
                <a:cs typeface="Calibri" charset="0"/>
              </a:rPr>
              <a:t>Some</a:t>
            </a:r>
            <a:r>
              <a:rPr kumimoji="1" lang="zh-CN" altLang="en-US" sz="3200" b="1" dirty="0">
                <a:latin typeface="Calibri" charset="0"/>
                <a:ea typeface="Calibri" charset="0"/>
                <a:cs typeface="Calibri" charset="0"/>
              </a:rPr>
              <a:t> </a:t>
            </a:r>
            <a:r>
              <a:rPr kumimoji="1" lang="en-US" altLang="zh-CN" sz="3200" b="1" dirty="0">
                <a:latin typeface="Calibri" charset="0"/>
                <a:ea typeface="Calibri" charset="0"/>
                <a:cs typeface="Calibri" charset="0"/>
              </a:rPr>
              <a:t>Clues</a:t>
            </a:r>
            <a:r>
              <a:rPr kumimoji="1" lang="zh-CN" altLang="en-US" sz="3200" b="1" dirty="0">
                <a:latin typeface="Calibri" charset="0"/>
                <a:ea typeface="Calibri" charset="0"/>
                <a:cs typeface="Calibri" charset="0"/>
              </a:rPr>
              <a:t> </a:t>
            </a:r>
            <a:r>
              <a:rPr kumimoji="1" lang="en-US" altLang="zh-CN" sz="3200" b="1" dirty="0">
                <a:latin typeface="Calibri" charset="0"/>
                <a:ea typeface="Calibri" charset="0"/>
                <a:cs typeface="Calibri" charset="0"/>
              </a:rPr>
              <a:t>from Data:</a:t>
            </a:r>
          </a:p>
          <a:p>
            <a:endParaRPr kumimoji="1" lang="en-US" altLang="zh-CN" sz="900" dirty="0"/>
          </a:p>
          <a:p>
            <a:r>
              <a:rPr kumimoji="1" lang="en-US" altLang="zh-CN" b="1" dirty="0">
                <a:latin typeface="Calibri" charset="0"/>
                <a:ea typeface="Calibri" charset="0"/>
                <a:cs typeface="Calibri" charset="0"/>
              </a:rPr>
              <a:t>Renew cuisine categories are forming or has already formed</a:t>
            </a:r>
            <a:r>
              <a:rPr kumimoji="1" lang="zh-CN" altLang="en-US" b="1" dirty="0">
                <a:latin typeface="Calibri" charset="0"/>
                <a:ea typeface="Calibri" charset="0"/>
                <a:cs typeface="Calibri" charset="0"/>
              </a:rPr>
              <a:t>？</a:t>
            </a:r>
            <a:endParaRPr kumimoji="1" lang="en-US" altLang="zh-CN" b="1" dirty="0">
              <a:latin typeface="Calibri" charset="0"/>
              <a:ea typeface="Calibri" charset="0"/>
              <a:cs typeface="Calibri" charset="0"/>
            </a:endParaRP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1.Geographic factors influence are marginalized</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2.More frequent </a:t>
            </a:r>
            <a:r>
              <a:rPr lang="en-US" altLang="zh-CN" dirty="0">
                <a:latin typeface="Calibri" charset="0"/>
                <a:ea typeface="Calibri" charset="0"/>
                <a:cs typeface="Calibri" charset="0"/>
              </a:rPr>
              <a:t>population mobility:</a:t>
            </a:r>
          </a:p>
          <a:p>
            <a:r>
              <a:rPr kumimoji="1" lang="en-US" altLang="zh-CN" dirty="0">
                <a:latin typeface="Calibri" charset="0"/>
                <a:ea typeface="Calibri" charset="0"/>
                <a:cs typeface="Calibri" charset="0"/>
              </a:rPr>
              <a:t>Go to university </a:t>
            </a:r>
          </a:p>
          <a:p>
            <a:r>
              <a:rPr kumimoji="1" lang="en-US" altLang="zh-CN" dirty="0">
                <a:latin typeface="Calibri" charset="0"/>
                <a:ea typeface="Calibri" charset="0"/>
                <a:cs typeface="Calibri" charset="0"/>
              </a:rPr>
              <a:t>Career</a:t>
            </a:r>
            <a:r>
              <a:rPr kumimoji="1" lang="zh-CN" altLang="en-US" dirty="0">
                <a:latin typeface="Calibri" charset="0"/>
                <a:ea typeface="Calibri" charset="0"/>
                <a:cs typeface="Calibri" charset="0"/>
              </a:rPr>
              <a:t> </a:t>
            </a:r>
            <a:r>
              <a:rPr kumimoji="1" lang="en-US" altLang="zh-CN" dirty="0">
                <a:latin typeface="Calibri" charset="0"/>
                <a:ea typeface="Calibri" charset="0"/>
                <a:cs typeface="Calibri" charset="0"/>
              </a:rPr>
              <a:t>option</a:t>
            </a:r>
          </a:p>
          <a:p>
            <a:endParaRPr kumimoji="1" lang="en-US" altLang="zh-CN" dirty="0">
              <a:latin typeface="Calibri" charset="0"/>
              <a:ea typeface="Calibri" charset="0"/>
              <a:cs typeface="Calibri" charset="0"/>
            </a:endParaRPr>
          </a:p>
          <a:p>
            <a:r>
              <a:rPr kumimoji="1" lang="en-US" altLang="zh-CN" dirty="0">
                <a:latin typeface="Calibri" charset="0"/>
                <a:ea typeface="Calibri" charset="0"/>
                <a:cs typeface="Calibri" charset="0"/>
              </a:rPr>
              <a:t>3.Sharing culture</a:t>
            </a:r>
          </a:p>
          <a:p>
            <a:endParaRPr kumimoji="1" lang="en-US" altLang="zh-CN" sz="900" dirty="0"/>
          </a:p>
          <a:p>
            <a:endParaRPr kumimoji="1" lang="en-US" altLang="zh-CN" sz="900" dirty="0"/>
          </a:p>
          <a:p>
            <a:endParaRPr kumimoji="1" lang="en-US" altLang="zh-CN" sz="900" dirty="0"/>
          </a:p>
          <a:p>
            <a:endParaRPr kumimoji="1" lang="en-US" altLang="zh-CN" sz="900" dirty="0"/>
          </a:p>
        </p:txBody>
      </p:sp>
      <p:pic>
        <p:nvPicPr>
          <p:cNvPr id="5" name="图片 4">
            <a:extLst>
              <a:ext uri="{FF2B5EF4-FFF2-40B4-BE49-F238E27FC236}">
                <a16:creationId xmlns:a16="http://schemas.microsoft.com/office/drawing/2014/main" id="{CEA42156-7F76-5C4F-BC2C-7189043CB7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0620" y="1897166"/>
            <a:ext cx="2697250" cy="1114863"/>
          </a:xfrm>
          <a:prstGeom prst="rect">
            <a:avLst/>
          </a:prstGeom>
        </p:spPr>
      </p:pic>
      <p:pic>
        <p:nvPicPr>
          <p:cNvPr id="8" name="图片 7">
            <a:extLst>
              <a:ext uri="{FF2B5EF4-FFF2-40B4-BE49-F238E27FC236}">
                <a16:creationId xmlns:a16="http://schemas.microsoft.com/office/drawing/2014/main" id="{9C220964-86F2-DD40-B27A-7728DC1D2E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9290" y="3162014"/>
            <a:ext cx="3457575" cy="2305050"/>
          </a:xfrm>
          <a:prstGeom prst="rect">
            <a:avLst/>
          </a:prstGeom>
        </p:spPr>
      </p:pic>
      <p:pic>
        <p:nvPicPr>
          <p:cNvPr id="11" name="图片 10">
            <a:extLst>
              <a:ext uri="{FF2B5EF4-FFF2-40B4-BE49-F238E27FC236}">
                <a16:creationId xmlns:a16="http://schemas.microsoft.com/office/drawing/2014/main" id="{6EEBCFA6-24F1-B648-B973-F86DABD1EC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59787" y="4172716"/>
            <a:ext cx="3347116" cy="1967284"/>
          </a:xfrm>
          <a:prstGeom prst="rect">
            <a:avLst/>
          </a:prstGeom>
        </p:spPr>
      </p:pic>
      <p:pic>
        <p:nvPicPr>
          <p:cNvPr id="13" name="图片 12">
            <a:extLst>
              <a:ext uri="{FF2B5EF4-FFF2-40B4-BE49-F238E27FC236}">
                <a16:creationId xmlns:a16="http://schemas.microsoft.com/office/drawing/2014/main" id="{4758BE18-E8DF-6947-BB8E-B280B08BC7C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4546" y="946253"/>
            <a:ext cx="3305242" cy="2065776"/>
          </a:xfrm>
          <a:prstGeom prst="rect">
            <a:avLst/>
          </a:prstGeom>
        </p:spPr>
      </p:pic>
    </p:spTree>
    <p:extLst>
      <p:ext uri="{BB962C8B-B14F-4D97-AF65-F5344CB8AC3E}">
        <p14:creationId xmlns:p14="http://schemas.microsoft.com/office/powerpoint/2010/main" val="63153709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2">
            <a:extLst>
              <a:ext uri="{FF2B5EF4-FFF2-40B4-BE49-F238E27FC236}">
                <a16:creationId xmlns:a16="http://schemas.microsoft.com/office/drawing/2014/main" id="{9F44B89B-B0A0-8B45-B34D-60ED9A7BE01F}"/>
              </a:ext>
            </a:extLst>
          </p:cNvPr>
          <p:cNvSpPr/>
          <p:nvPr/>
        </p:nvSpPr>
        <p:spPr>
          <a:xfrm>
            <a:off x="3572471" y="1994232"/>
            <a:ext cx="4969502" cy="1200329"/>
          </a:xfrm>
          <a:prstGeom prst="rect">
            <a:avLst/>
          </a:prstGeom>
        </p:spPr>
        <p:txBody>
          <a:bodyPr wrap="none">
            <a:spAutoFit/>
          </a:bodyPr>
          <a:lstStyle/>
          <a:p>
            <a:r>
              <a:rPr lang="en-US" altLang="zh-CN" sz="7200" b="1" dirty="0">
                <a:latin typeface="Calibri" charset="0"/>
                <a:ea typeface="Calibri" charset="0"/>
                <a:cs typeface="Calibri" charset="0"/>
              </a:rPr>
              <a:t>Thank   You  </a:t>
            </a:r>
            <a:endParaRPr lang="zh-CN" altLang="en-US" sz="7200" b="1" dirty="0">
              <a:latin typeface="Calibri" charset="0"/>
              <a:ea typeface="Calibri" charset="0"/>
              <a:cs typeface="Calibri" charset="0"/>
            </a:endParaRPr>
          </a:p>
        </p:txBody>
      </p:sp>
      <p:sp>
        <p:nvSpPr>
          <p:cNvPr id="15" name="文本框 6">
            <a:extLst>
              <a:ext uri="{FF2B5EF4-FFF2-40B4-BE49-F238E27FC236}">
                <a16:creationId xmlns:a16="http://schemas.microsoft.com/office/drawing/2014/main" id="{81E5DB7D-52B5-5440-A15B-022526485622}"/>
              </a:ext>
            </a:extLst>
          </p:cNvPr>
          <p:cNvSpPr txBox="1"/>
          <p:nvPr/>
        </p:nvSpPr>
        <p:spPr>
          <a:xfrm>
            <a:off x="9209393" y="5204915"/>
            <a:ext cx="3627174" cy="2308324"/>
          </a:xfrm>
          <a:prstGeom prst="rect">
            <a:avLst/>
          </a:prstGeom>
          <a:noFill/>
        </p:spPr>
        <p:txBody>
          <a:bodyPr wrap="square" rtlCol="0">
            <a:spAutoFit/>
          </a:bodyPr>
          <a:lstStyle/>
          <a:p>
            <a:r>
              <a:rPr kumimoji="1" lang="en-US" altLang="zh-CN" dirty="0"/>
              <a:t>Group Members:</a:t>
            </a:r>
          </a:p>
          <a:p>
            <a:r>
              <a:rPr kumimoji="1" lang="en-US" altLang="zh-CN" dirty="0"/>
              <a:t>17441781 CHEN </a:t>
            </a:r>
            <a:r>
              <a:rPr kumimoji="1" lang="en-US" altLang="zh-CN" dirty="0" err="1"/>
              <a:t>Yanhua</a:t>
            </a:r>
            <a:endParaRPr kumimoji="1" lang="en-US" altLang="zh-CN" dirty="0"/>
          </a:p>
          <a:p>
            <a:r>
              <a:rPr kumimoji="1" lang="en-US" altLang="zh-CN" dirty="0"/>
              <a:t>17438578 LIU </a:t>
            </a:r>
            <a:r>
              <a:rPr kumimoji="1" lang="en-US" altLang="zh-CN" dirty="0" err="1"/>
              <a:t>Wanyin</a:t>
            </a:r>
            <a:endParaRPr kumimoji="1" lang="en-US" altLang="zh-CN" dirty="0"/>
          </a:p>
          <a:p>
            <a:r>
              <a:rPr lang="de-DE" dirty="0"/>
              <a:t>17408067 PENG </a:t>
            </a:r>
            <a:r>
              <a:rPr lang="de-DE" dirty="0" err="1"/>
              <a:t>Yu</a:t>
            </a:r>
            <a:endParaRPr lang="de-DE" dirty="0"/>
          </a:p>
          <a:p>
            <a:r>
              <a:rPr lang="is-IS" dirty="0"/>
              <a:t>17422353 GAO XING</a:t>
            </a:r>
          </a:p>
          <a:p>
            <a:endParaRPr lang="is-IS" dirty="0"/>
          </a:p>
          <a:p>
            <a:endParaRPr lang="de-DE" dirty="0"/>
          </a:p>
          <a:p>
            <a:endParaRPr kumimoji="1" lang="en-US" altLang="zh-CN" dirty="0"/>
          </a:p>
        </p:txBody>
      </p:sp>
    </p:spTree>
    <p:extLst>
      <p:ext uri="{BB962C8B-B14F-4D97-AF65-F5344CB8AC3E}">
        <p14:creationId xmlns:p14="http://schemas.microsoft.com/office/powerpoint/2010/main" val="379477837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1"/>
          <p:cNvSpPr>
            <a:spLocks noGrp="1"/>
          </p:cNvSpPr>
          <p:nvPr>
            <p:ph type="title"/>
          </p:nvPr>
        </p:nvSpPr>
        <p:spPr>
          <a:ln/>
        </p:spPr>
        <p:txBody>
          <a:bodyPr anchor="ctr">
            <a:normAutofit/>
          </a:bodyPr>
          <a:lstStyle/>
          <a:p>
            <a:r>
              <a:rPr lang="en-US" altLang="zh-CN" sz="3600" b="1" dirty="0">
                <a:latin typeface="+mn-lt"/>
              </a:rPr>
              <a:t>Appendix</a:t>
            </a:r>
          </a:p>
        </p:txBody>
      </p:sp>
      <p:pic>
        <p:nvPicPr>
          <p:cNvPr id="11266" name="内容占位符 3"/>
          <p:cNvPicPr>
            <a:picLocks noGrp="1" noChangeAspect="1"/>
          </p:cNvPicPr>
          <p:nvPr>
            <p:ph idx="1"/>
          </p:nvPr>
        </p:nvPicPr>
        <p:blipFill>
          <a:blip r:embed="rId2"/>
          <a:stretch>
            <a:fillRect/>
          </a:stretch>
        </p:blipFill>
        <p:spPr>
          <a:xfrm>
            <a:off x="1981200" y="1557338"/>
            <a:ext cx="3405188" cy="4525962"/>
          </a:xfrm>
          <a:ln/>
        </p:spPr>
      </p:pic>
      <p:pic>
        <p:nvPicPr>
          <p:cNvPr id="11267" name="图片 4"/>
          <p:cNvPicPr>
            <a:picLocks noChangeAspect="1"/>
          </p:cNvPicPr>
          <p:nvPr/>
        </p:nvPicPr>
        <p:blipFill>
          <a:blip r:embed="rId3"/>
          <a:stretch>
            <a:fillRect/>
          </a:stretch>
        </p:blipFill>
        <p:spPr>
          <a:xfrm>
            <a:off x="6003925" y="1557339"/>
            <a:ext cx="3989388" cy="4637087"/>
          </a:xfrm>
          <a:prstGeom prst="rect">
            <a:avLst/>
          </a:prstGeom>
          <a:noFill/>
          <a:ln w="9525">
            <a:noFill/>
          </a:ln>
        </p:spPr>
      </p:pic>
    </p:spTree>
    <p:extLst>
      <p:ext uri="{BB962C8B-B14F-4D97-AF65-F5344CB8AC3E}">
        <p14:creationId xmlns:p14="http://schemas.microsoft.com/office/powerpoint/2010/main" val="2537764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文本框 1"/>
          <p:cNvSpPr txBox="1"/>
          <p:nvPr/>
        </p:nvSpPr>
        <p:spPr>
          <a:xfrm>
            <a:off x="1924050" y="222251"/>
            <a:ext cx="8343900" cy="644525"/>
          </a:xfrm>
          <a:prstGeom prst="rect">
            <a:avLst/>
          </a:prstGeom>
          <a:noFill/>
          <a:ln w="9525">
            <a:noFill/>
          </a:ln>
        </p:spPr>
        <p:txBody>
          <a:bodyPr wrap="square" anchor="t">
            <a:spAutoFit/>
          </a:bodyPr>
          <a:lstStyle/>
          <a:p>
            <a:r>
              <a:rPr lang="zh-CN" altLang="en-US">
                <a:latin typeface="Arial" panose="020B0604020202020204" pitchFamily="34" charset="0"/>
                <a:ea typeface="宋体" panose="02010600030101010101" pitchFamily="2" charset="-122"/>
              </a:rPr>
              <a:t>1. 东南亚、韩式、日式、西式菜谱年度热门趋势图</a:t>
            </a:r>
          </a:p>
          <a:p>
            <a:r>
              <a:rPr lang="zh-CN" altLang="en-US">
                <a:latin typeface="Arial" panose="020B0604020202020204" pitchFamily="34" charset="0"/>
                <a:ea typeface="宋体" panose="02010600030101010101" pitchFamily="2" charset="-122"/>
              </a:rPr>
              <a:t>1. The Hot Trend of Southeast </a:t>
            </a:r>
            <a:r>
              <a:rPr lang="en-US" altLang="zh-CN">
                <a:latin typeface="Arial" panose="020B0604020202020204" pitchFamily="34" charset="0"/>
                <a:ea typeface="宋体" panose="02010600030101010101" pitchFamily="2" charset="-122"/>
              </a:rPr>
              <a:t>Asian</a:t>
            </a:r>
            <a:r>
              <a:rPr lang="zh-CN" altLang="en-US">
                <a:latin typeface="Arial" panose="020B0604020202020204" pitchFamily="34" charset="0"/>
                <a:ea typeface="宋体" panose="02010600030101010101" pitchFamily="2" charset="-122"/>
              </a:rPr>
              <a:t>, Korean, Japanese and Western Recipes</a:t>
            </a:r>
          </a:p>
        </p:txBody>
      </p:sp>
      <p:pic>
        <p:nvPicPr>
          <p:cNvPr id="12290" name="图片 3"/>
          <p:cNvPicPr>
            <a:picLocks noChangeAspect="1"/>
          </p:cNvPicPr>
          <p:nvPr/>
        </p:nvPicPr>
        <p:blipFill>
          <a:blip r:embed="rId2"/>
          <a:stretch>
            <a:fillRect/>
          </a:stretch>
        </p:blipFill>
        <p:spPr>
          <a:xfrm>
            <a:off x="1598613" y="868364"/>
            <a:ext cx="3568700" cy="3252787"/>
          </a:xfrm>
          <a:prstGeom prst="rect">
            <a:avLst/>
          </a:prstGeom>
          <a:noFill/>
          <a:ln w="9525">
            <a:noFill/>
          </a:ln>
        </p:spPr>
      </p:pic>
      <p:pic>
        <p:nvPicPr>
          <p:cNvPr id="12291" name="图片 4"/>
          <p:cNvPicPr>
            <a:picLocks noChangeAspect="1"/>
          </p:cNvPicPr>
          <p:nvPr/>
        </p:nvPicPr>
        <p:blipFill>
          <a:blip r:embed="rId3"/>
          <a:stretch>
            <a:fillRect/>
          </a:stretch>
        </p:blipFill>
        <p:spPr>
          <a:xfrm>
            <a:off x="5405438" y="777875"/>
            <a:ext cx="5264150" cy="3473450"/>
          </a:xfrm>
          <a:prstGeom prst="rect">
            <a:avLst/>
          </a:prstGeom>
          <a:noFill/>
          <a:ln w="9525">
            <a:noFill/>
          </a:ln>
        </p:spPr>
      </p:pic>
      <p:pic>
        <p:nvPicPr>
          <p:cNvPr id="12292" name="图片 5"/>
          <p:cNvPicPr>
            <a:picLocks noChangeAspect="1"/>
          </p:cNvPicPr>
          <p:nvPr/>
        </p:nvPicPr>
        <p:blipFill>
          <a:blip r:embed="rId4"/>
          <a:stretch>
            <a:fillRect/>
          </a:stretch>
        </p:blipFill>
        <p:spPr>
          <a:xfrm>
            <a:off x="1511300" y="4251325"/>
            <a:ext cx="4560888" cy="2643188"/>
          </a:xfrm>
          <a:prstGeom prst="rect">
            <a:avLst/>
          </a:prstGeom>
          <a:noFill/>
          <a:ln w="9525">
            <a:noFill/>
          </a:ln>
        </p:spPr>
      </p:pic>
      <p:pic>
        <p:nvPicPr>
          <p:cNvPr id="12293" name="图片 6"/>
          <p:cNvPicPr>
            <a:picLocks noChangeAspect="1"/>
          </p:cNvPicPr>
          <p:nvPr/>
        </p:nvPicPr>
        <p:blipFill>
          <a:blip r:embed="rId5"/>
          <a:stretch>
            <a:fillRect/>
          </a:stretch>
        </p:blipFill>
        <p:spPr>
          <a:xfrm>
            <a:off x="6165850" y="4251325"/>
            <a:ext cx="4503738" cy="2643188"/>
          </a:xfrm>
          <a:prstGeom prst="rect">
            <a:avLst/>
          </a:prstGeom>
          <a:noFill/>
          <a:ln w="9525">
            <a:noFill/>
          </a:ln>
        </p:spPr>
      </p:pic>
    </p:spTree>
    <p:extLst>
      <p:ext uri="{BB962C8B-B14F-4D97-AF65-F5344CB8AC3E}">
        <p14:creationId xmlns:p14="http://schemas.microsoft.com/office/powerpoint/2010/main" val="1474089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810" y="349588"/>
            <a:ext cx="7520391" cy="6508412"/>
          </a:xfrm>
          <a:prstGeom prst="rect">
            <a:avLst/>
          </a:prstGeom>
        </p:spPr>
      </p:pic>
      <p:sp>
        <p:nvSpPr>
          <p:cNvPr id="5" name="椭圆形标注 5"/>
          <p:cNvSpPr/>
          <p:nvPr/>
        </p:nvSpPr>
        <p:spPr>
          <a:xfrm>
            <a:off x="5257799" y="4620985"/>
            <a:ext cx="1126672" cy="546335"/>
          </a:xfrm>
          <a:prstGeom prst="wedgeEllipseCallout">
            <a:avLst/>
          </a:prstGeom>
          <a:solidFill>
            <a:schemeClr val="accent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6" name="椭圆形标注 5"/>
          <p:cNvSpPr/>
          <p:nvPr/>
        </p:nvSpPr>
        <p:spPr>
          <a:xfrm>
            <a:off x="5397456" y="3438393"/>
            <a:ext cx="797507" cy="447210"/>
          </a:xfrm>
          <a:prstGeom prst="wedgeEllipseCallout">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7" name="TextBox 6"/>
          <p:cNvSpPr txBox="1"/>
          <p:nvPr/>
        </p:nvSpPr>
        <p:spPr>
          <a:xfrm>
            <a:off x="1809446" y="6467553"/>
            <a:ext cx="4057521" cy="215444"/>
          </a:xfrm>
          <a:prstGeom prst="rect">
            <a:avLst/>
          </a:prstGeom>
          <a:noFill/>
        </p:spPr>
        <p:txBody>
          <a:bodyPr wrap="none" rtlCol="0">
            <a:spAutoFit/>
          </a:bodyPr>
          <a:lstStyle/>
          <a:p>
            <a:r>
              <a:rPr lang="en-US" altLang="zh-CN" sz="800" dirty="0"/>
              <a:t>Map From</a:t>
            </a:r>
            <a:r>
              <a:rPr lang="zh-CN" altLang="en-US" sz="800" dirty="0"/>
              <a:t> </a:t>
            </a:r>
            <a:r>
              <a:rPr lang="en-US" altLang="zh-CN" sz="800" dirty="0" err="1"/>
              <a:t>Echarts</a:t>
            </a:r>
            <a:r>
              <a:rPr lang="en-US" altLang="zh-CN" sz="800" dirty="0"/>
              <a:t> Gallery :</a:t>
            </a:r>
            <a:r>
              <a:rPr lang="en-US" sz="800" dirty="0"/>
              <a:t>http://</a:t>
            </a:r>
            <a:r>
              <a:rPr lang="en-US" sz="800" dirty="0" err="1"/>
              <a:t>gallery.echartsjs.com</a:t>
            </a:r>
            <a:r>
              <a:rPr lang="en-US" sz="800" dirty="0"/>
              <a:t>/</a:t>
            </a:r>
            <a:r>
              <a:rPr lang="en-US" sz="800" dirty="0" err="1"/>
              <a:t>editor.html?c</a:t>
            </a:r>
            <a:r>
              <a:rPr lang="en-US" sz="800" dirty="0"/>
              <a:t>=map-china-</a:t>
            </a:r>
            <a:r>
              <a:rPr lang="en-US" sz="800" dirty="0" err="1"/>
              <a:t>dataRange</a:t>
            </a:r>
            <a:endParaRPr lang="en-US" sz="800" dirty="0"/>
          </a:p>
        </p:txBody>
      </p:sp>
      <p:sp>
        <p:nvSpPr>
          <p:cNvPr id="8" name="文本框 11"/>
          <p:cNvSpPr txBox="1">
            <a:spLocks noChangeArrowheads="1"/>
          </p:cNvSpPr>
          <p:nvPr/>
        </p:nvSpPr>
        <p:spPr bwMode="auto">
          <a:xfrm>
            <a:off x="5478878" y="3438393"/>
            <a:ext cx="574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zh-CN" altLang="en-US" sz="1200" dirty="0">
                <a:solidFill>
                  <a:schemeClr val="bg1"/>
                </a:solidFill>
              </a:rPr>
              <a:t>江苏</a:t>
            </a:r>
            <a:endParaRPr lang="en-US" altLang="zh-CN" sz="1200" dirty="0">
              <a:solidFill>
                <a:schemeClr val="bg1"/>
              </a:solidFill>
            </a:endParaRPr>
          </a:p>
          <a:p>
            <a:pPr algn="ctr"/>
            <a:r>
              <a:rPr lang="zh-CN" altLang="en-US" sz="1200" dirty="0">
                <a:solidFill>
                  <a:schemeClr val="bg1"/>
                </a:solidFill>
              </a:rPr>
              <a:t> </a:t>
            </a:r>
            <a:r>
              <a:rPr lang="en-US" altLang="zh-CN" sz="1200" dirty="0">
                <a:solidFill>
                  <a:schemeClr val="bg1"/>
                </a:solidFill>
              </a:rPr>
              <a:t>61</a:t>
            </a:r>
          </a:p>
        </p:txBody>
      </p:sp>
      <p:sp>
        <p:nvSpPr>
          <p:cNvPr id="9" name="文本框 11"/>
          <p:cNvSpPr txBox="1">
            <a:spLocks noChangeArrowheads="1"/>
          </p:cNvSpPr>
          <p:nvPr/>
        </p:nvSpPr>
        <p:spPr bwMode="auto">
          <a:xfrm>
            <a:off x="5397456" y="4681835"/>
            <a:ext cx="7534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zh-CN" altLang="en-US" sz="1200" dirty="0">
                <a:solidFill>
                  <a:schemeClr val="bg1"/>
                </a:solidFill>
              </a:rPr>
              <a:t>广东</a:t>
            </a:r>
            <a:endParaRPr lang="en-US" altLang="zh-CN" sz="1200" dirty="0">
              <a:solidFill>
                <a:schemeClr val="bg1"/>
              </a:solidFill>
            </a:endParaRPr>
          </a:p>
          <a:p>
            <a:pPr algn="ctr"/>
            <a:r>
              <a:rPr lang="en-US" altLang="zh-CN" sz="1200" dirty="0">
                <a:solidFill>
                  <a:schemeClr val="bg1"/>
                </a:solidFill>
              </a:rPr>
              <a:t>114</a:t>
            </a:r>
          </a:p>
        </p:txBody>
      </p:sp>
      <p:sp>
        <p:nvSpPr>
          <p:cNvPr id="10" name="椭圆形标注 5"/>
          <p:cNvSpPr/>
          <p:nvPr/>
        </p:nvSpPr>
        <p:spPr>
          <a:xfrm>
            <a:off x="5785545" y="3791628"/>
            <a:ext cx="797507" cy="447210"/>
          </a:xfrm>
          <a:prstGeom prst="wedgeEllipseCallout">
            <a:avLst/>
          </a:prstGeom>
          <a:solidFill>
            <a:schemeClr val="accent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noProof="1"/>
          </a:p>
        </p:txBody>
      </p:sp>
      <p:sp>
        <p:nvSpPr>
          <p:cNvPr id="11" name="文本框 11"/>
          <p:cNvSpPr txBox="1">
            <a:spLocks noChangeArrowheads="1"/>
          </p:cNvSpPr>
          <p:nvPr/>
        </p:nvSpPr>
        <p:spPr bwMode="auto">
          <a:xfrm>
            <a:off x="5866967" y="3791628"/>
            <a:ext cx="5745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a:defRPr>
                <a:solidFill>
                  <a:schemeClr val="tx1"/>
                </a:solidFill>
                <a:latin typeface="Arial" charset="0"/>
                <a:ea typeface="宋体" charset="-122"/>
              </a:defRPr>
            </a:lvl2pPr>
            <a:lvl3pPr>
              <a:defRPr>
                <a:solidFill>
                  <a:schemeClr val="tx1"/>
                </a:solidFill>
                <a:latin typeface="Arial" charset="0"/>
                <a:ea typeface="宋体" charset="-122"/>
              </a:defRPr>
            </a:lvl3pPr>
            <a:lvl4pPr>
              <a:defRPr>
                <a:solidFill>
                  <a:schemeClr val="tx1"/>
                </a:solidFill>
                <a:latin typeface="Arial" charset="0"/>
                <a:ea typeface="宋体" charset="-122"/>
              </a:defRPr>
            </a:lvl4pPr>
            <a:lvl5pPr>
              <a:defRPr>
                <a:solidFill>
                  <a:schemeClr val="tx1"/>
                </a:solidFill>
                <a:latin typeface="Arial" charset="0"/>
                <a:ea typeface="宋体" charset="-122"/>
              </a:defRPr>
            </a:lvl5pPr>
            <a:lvl6pPr fontAlgn="base">
              <a:spcBef>
                <a:spcPct val="0"/>
              </a:spcBef>
              <a:spcAft>
                <a:spcPct val="0"/>
              </a:spcAft>
              <a:buFont typeface="Arial" charset="0"/>
              <a:defRPr>
                <a:solidFill>
                  <a:schemeClr val="tx1"/>
                </a:solidFill>
                <a:latin typeface="Arial" charset="0"/>
                <a:ea typeface="宋体" charset="-122"/>
              </a:defRPr>
            </a:lvl6pPr>
            <a:lvl7pPr fontAlgn="base">
              <a:spcBef>
                <a:spcPct val="0"/>
              </a:spcBef>
              <a:spcAft>
                <a:spcPct val="0"/>
              </a:spcAft>
              <a:buFont typeface="Arial" charset="0"/>
              <a:defRPr>
                <a:solidFill>
                  <a:schemeClr val="tx1"/>
                </a:solidFill>
                <a:latin typeface="Arial" charset="0"/>
                <a:ea typeface="宋体" charset="-122"/>
              </a:defRPr>
            </a:lvl7pPr>
            <a:lvl8pPr fontAlgn="base">
              <a:spcBef>
                <a:spcPct val="0"/>
              </a:spcBef>
              <a:spcAft>
                <a:spcPct val="0"/>
              </a:spcAft>
              <a:buFont typeface="Arial" charset="0"/>
              <a:defRPr>
                <a:solidFill>
                  <a:schemeClr val="tx1"/>
                </a:solidFill>
                <a:latin typeface="Arial" charset="0"/>
                <a:ea typeface="宋体" charset="-122"/>
              </a:defRPr>
            </a:lvl8pPr>
            <a:lvl9pPr fontAlgn="base">
              <a:spcBef>
                <a:spcPct val="0"/>
              </a:spcBef>
              <a:spcAft>
                <a:spcPct val="0"/>
              </a:spcAft>
              <a:buFont typeface="Arial" charset="0"/>
              <a:defRPr>
                <a:solidFill>
                  <a:schemeClr val="tx1"/>
                </a:solidFill>
                <a:latin typeface="Arial" charset="0"/>
                <a:ea typeface="宋体" charset="-122"/>
              </a:defRPr>
            </a:lvl9pPr>
          </a:lstStyle>
          <a:p>
            <a:pPr algn="ctr"/>
            <a:r>
              <a:rPr lang="zh-CN" altLang="en-US" sz="1200" dirty="0">
                <a:solidFill>
                  <a:schemeClr val="bg1"/>
                </a:solidFill>
              </a:rPr>
              <a:t>上海</a:t>
            </a:r>
            <a:endParaRPr lang="en-US" altLang="zh-CN" sz="1200" dirty="0">
              <a:solidFill>
                <a:schemeClr val="bg1"/>
              </a:solidFill>
            </a:endParaRPr>
          </a:p>
          <a:p>
            <a:pPr algn="ctr"/>
            <a:r>
              <a:rPr lang="zh-CN" altLang="en-US" sz="1200" dirty="0">
                <a:solidFill>
                  <a:schemeClr val="bg1"/>
                </a:solidFill>
              </a:rPr>
              <a:t> </a:t>
            </a:r>
            <a:r>
              <a:rPr lang="en-US" altLang="zh-CN" sz="1200" dirty="0">
                <a:solidFill>
                  <a:schemeClr val="bg1"/>
                </a:solidFill>
              </a:rPr>
              <a:t>72</a:t>
            </a:r>
          </a:p>
        </p:txBody>
      </p:sp>
      <p:sp>
        <p:nvSpPr>
          <p:cNvPr id="12" name="TextBox 11"/>
          <p:cNvSpPr txBox="1"/>
          <p:nvPr/>
        </p:nvSpPr>
        <p:spPr>
          <a:xfrm>
            <a:off x="7647166" y="713290"/>
            <a:ext cx="3750197" cy="2246769"/>
          </a:xfrm>
          <a:prstGeom prst="rect">
            <a:avLst/>
          </a:prstGeom>
          <a:noFill/>
        </p:spPr>
        <p:txBody>
          <a:bodyPr wrap="square" rtlCol="0">
            <a:spAutoFit/>
          </a:bodyPr>
          <a:lstStyle/>
          <a:p>
            <a:r>
              <a:rPr lang="en-US" sz="1400" dirty="0"/>
              <a:t>1.Most of their users come from  </a:t>
            </a:r>
            <a:r>
              <a:rPr lang="en-US" sz="1400" b="1" dirty="0"/>
              <a:t>economic developed area</a:t>
            </a:r>
            <a:r>
              <a:rPr lang="en-US" sz="1400" dirty="0"/>
              <a:t>.</a:t>
            </a:r>
          </a:p>
          <a:p>
            <a:endParaRPr lang="en-US" sz="1400" dirty="0"/>
          </a:p>
          <a:p>
            <a:r>
              <a:rPr lang="en-US" sz="1400" dirty="0"/>
              <a:t>2.Top 3 of them </a:t>
            </a:r>
            <a:r>
              <a:rPr lang="en-US" altLang="zh-CN" sz="1400" dirty="0"/>
              <a:t>are </a:t>
            </a:r>
            <a:r>
              <a:rPr lang="en-US" altLang="zh-CN" sz="1400" b="1" dirty="0"/>
              <a:t>Guangdong, Shanghai and </a:t>
            </a:r>
            <a:r>
              <a:rPr lang="en-US" altLang="zh-CN" sz="1400" b="1" dirty="0" err="1"/>
              <a:t>Jiangxu</a:t>
            </a:r>
            <a:r>
              <a:rPr lang="en-US" altLang="zh-CN" sz="1400" b="1" dirty="0"/>
              <a:t>.</a:t>
            </a:r>
            <a:endParaRPr lang="en-US" sz="1400" b="1" dirty="0"/>
          </a:p>
          <a:p>
            <a:endParaRPr lang="en-US" sz="1400" dirty="0"/>
          </a:p>
          <a:p>
            <a:r>
              <a:rPr lang="en-US" sz="1400" dirty="0"/>
              <a:t>3.The trend in the heat map fits the  </a:t>
            </a:r>
            <a:r>
              <a:rPr lang="en-US" altLang="zh-CN" sz="1400" dirty="0"/>
              <a:t>China</a:t>
            </a:r>
            <a:r>
              <a:rPr lang="en-US" sz="1400" b="1" dirty="0"/>
              <a:t> Engel‘s coefficient</a:t>
            </a:r>
            <a:r>
              <a:rPr lang="zh-CN" altLang="en-US" sz="1400" b="1" dirty="0"/>
              <a:t> </a:t>
            </a:r>
            <a:r>
              <a:rPr lang="en-US" altLang="zh-CN" sz="1400" b="1" dirty="0"/>
              <a:t>(</a:t>
            </a:r>
            <a:r>
              <a:rPr lang="zh-CN" altLang="en-US" sz="1400" b="1" dirty="0"/>
              <a:t>恩格尔系数</a:t>
            </a:r>
            <a:r>
              <a:rPr lang="en-US" altLang="zh-CN" sz="1400" b="1" dirty="0"/>
              <a:t>)</a:t>
            </a:r>
            <a:r>
              <a:rPr lang="en-US" altLang="zh-CN" sz="1400" dirty="0"/>
              <a:t>2017 statistics.</a:t>
            </a:r>
          </a:p>
          <a:p>
            <a:endParaRPr lang="en-US" sz="1400" dirty="0"/>
          </a:p>
          <a:p>
            <a:endParaRPr lang="en-US" sz="1400" dirty="0"/>
          </a:p>
        </p:txBody>
      </p:sp>
      <p:sp>
        <p:nvSpPr>
          <p:cNvPr id="14" name="Rectangle 13"/>
          <p:cNvSpPr/>
          <p:nvPr/>
        </p:nvSpPr>
        <p:spPr>
          <a:xfrm>
            <a:off x="7622811" y="3669225"/>
            <a:ext cx="4137920" cy="2492990"/>
          </a:xfrm>
          <a:prstGeom prst="rect">
            <a:avLst/>
          </a:prstGeom>
        </p:spPr>
        <p:txBody>
          <a:bodyPr wrap="square">
            <a:spAutoFit/>
          </a:bodyPr>
          <a:lstStyle/>
          <a:p>
            <a:r>
              <a:rPr lang="en-US" altLang="zh-CN" sz="1400" dirty="0"/>
              <a:t>Insights</a:t>
            </a:r>
            <a:r>
              <a:rPr lang="zh-CN" altLang="en-US" sz="1400" dirty="0"/>
              <a:t>：</a:t>
            </a:r>
            <a:endParaRPr lang="en-US" altLang="zh-CN" sz="1400" dirty="0"/>
          </a:p>
          <a:p>
            <a:r>
              <a:rPr lang="en-US" altLang="zh-CN" sz="1400" dirty="0"/>
              <a:t>1</a:t>
            </a:r>
            <a:r>
              <a:rPr lang="en-US" sz="1400" dirty="0"/>
              <a:t>.Along with the consumption upgrading trend, people are not only interested in eating good food, but also making good food by themselves.</a:t>
            </a:r>
          </a:p>
          <a:p>
            <a:endParaRPr lang="en-US" sz="1400" dirty="0"/>
          </a:p>
          <a:p>
            <a:r>
              <a:rPr lang="en-US" altLang="zh-CN" sz="1400" dirty="0"/>
              <a:t>2.People are willing to share their good dished and gain the attention from others.</a:t>
            </a:r>
            <a:br>
              <a:rPr lang="en-US" altLang="zh-CN" sz="1400" dirty="0"/>
            </a:br>
            <a:endParaRPr lang="en-US" altLang="zh-CN" sz="1400" dirty="0"/>
          </a:p>
          <a:p>
            <a:r>
              <a:rPr lang="en-US" altLang="zh-CN" sz="1400" dirty="0">
                <a:solidFill>
                  <a:srgbClr val="FF0000"/>
                </a:solidFill>
              </a:rPr>
              <a:t>3.If you want to open a restaurant or combine the online and offline market, this map may be helpful.</a:t>
            </a:r>
          </a:p>
          <a:p>
            <a:endParaRPr lang="en-US" sz="1400" dirty="0"/>
          </a:p>
        </p:txBody>
      </p:sp>
      <p:sp>
        <p:nvSpPr>
          <p:cNvPr id="15" name="Right Arrow 14"/>
          <p:cNvSpPr/>
          <p:nvPr/>
        </p:nvSpPr>
        <p:spPr>
          <a:xfrm rot="5400000" flipV="1">
            <a:off x="9175583" y="3131431"/>
            <a:ext cx="518161" cy="175418"/>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274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linds(horizontal)">
                                      <p:cBhvr>
                                        <p:cTn id="19" dur="500"/>
                                        <p:tgtEl>
                                          <p:spTgt spid="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linds(horizont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p:bldP spid="9" grpId="0"/>
      <p:bldP spid="10" grpId="0" animBg="1"/>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b="58004"/>
          <a:stretch/>
        </p:blipFill>
        <p:spPr>
          <a:xfrm>
            <a:off x="390994" y="394114"/>
            <a:ext cx="9222441" cy="2880167"/>
          </a:xfrm>
          <a:prstGeom prst="rect">
            <a:avLst/>
          </a:prstGeom>
        </p:spPr>
      </p:pic>
      <p:pic>
        <p:nvPicPr>
          <p:cNvPr id="9" name="Picture 8"/>
          <p:cNvPicPr>
            <a:picLocks noChangeAspect="1"/>
          </p:cNvPicPr>
          <p:nvPr/>
        </p:nvPicPr>
        <p:blipFill rotWithShape="1">
          <a:blip r:embed="rId2"/>
          <a:srcRect t="67342" r="39632"/>
          <a:stretch/>
        </p:blipFill>
        <p:spPr>
          <a:xfrm>
            <a:off x="390994" y="3525208"/>
            <a:ext cx="5567424" cy="2239701"/>
          </a:xfrm>
          <a:prstGeom prst="rect">
            <a:avLst/>
          </a:prstGeom>
          <a:ln>
            <a:noFill/>
          </a:ln>
        </p:spPr>
      </p:pic>
      <p:sp>
        <p:nvSpPr>
          <p:cNvPr id="15" name="TextBox 14"/>
          <p:cNvSpPr txBox="1"/>
          <p:nvPr/>
        </p:nvSpPr>
        <p:spPr>
          <a:xfrm>
            <a:off x="6431964" y="4010583"/>
            <a:ext cx="4899504" cy="1754326"/>
          </a:xfrm>
          <a:prstGeom prst="rect">
            <a:avLst/>
          </a:prstGeom>
          <a:noFill/>
        </p:spPr>
        <p:txBody>
          <a:bodyPr wrap="square" rtlCol="0">
            <a:spAutoFit/>
          </a:bodyPr>
          <a:lstStyle/>
          <a:p>
            <a:r>
              <a:rPr lang="en-US" dirty="0"/>
              <a:t>1.</a:t>
            </a:r>
            <a:r>
              <a:rPr lang="en-US" altLang="zh-CN" dirty="0"/>
              <a:t>We got the data from 24h popular dishes. Yet there are some missing data.</a:t>
            </a:r>
          </a:p>
          <a:p>
            <a:endParaRPr lang="en-US" dirty="0"/>
          </a:p>
          <a:p>
            <a:r>
              <a:rPr lang="en-US" dirty="0"/>
              <a:t>2. We did the value counts on their locations, and found that the data was too specific. We just want to calculate the provinces.</a:t>
            </a:r>
          </a:p>
        </p:txBody>
      </p:sp>
      <p:sp>
        <p:nvSpPr>
          <p:cNvPr id="16" name="Frame 15"/>
          <p:cNvSpPr/>
          <p:nvPr/>
        </p:nvSpPr>
        <p:spPr>
          <a:xfrm>
            <a:off x="555584" y="4062713"/>
            <a:ext cx="1169044" cy="428263"/>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Frame 16"/>
          <p:cNvSpPr/>
          <p:nvPr/>
        </p:nvSpPr>
        <p:spPr>
          <a:xfrm>
            <a:off x="8669438" y="1077020"/>
            <a:ext cx="775503" cy="2557431"/>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226774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90399" y="705535"/>
            <a:ext cx="4899504" cy="1754326"/>
          </a:xfrm>
          <a:prstGeom prst="rect">
            <a:avLst/>
          </a:prstGeom>
          <a:noFill/>
        </p:spPr>
        <p:txBody>
          <a:bodyPr wrap="square" rtlCol="0">
            <a:spAutoFit/>
          </a:bodyPr>
          <a:lstStyle/>
          <a:p>
            <a:r>
              <a:rPr lang="en-US" dirty="0"/>
              <a:t>1.</a:t>
            </a:r>
            <a:r>
              <a:rPr lang="en-US" altLang="zh-CN" dirty="0"/>
              <a:t>We used ‘for loop’ to make a new column to reset the location data frame.</a:t>
            </a:r>
          </a:p>
          <a:p>
            <a:endParaRPr lang="en-US" altLang="zh-CN" dirty="0"/>
          </a:p>
          <a:p>
            <a:r>
              <a:rPr lang="en-US" altLang="zh-CN" dirty="0"/>
              <a:t>2.Then we calculate the data of each provinces in China.</a:t>
            </a:r>
          </a:p>
          <a:p>
            <a:endParaRPr lang="en-US" dirty="0"/>
          </a:p>
        </p:txBody>
      </p:sp>
      <p:sp>
        <p:nvSpPr>
          <p:cNvPr id="10" name="Rectangle 9"/>
          <p:cNvSpPr/>
          <p:nvPr/>
        </p:nvSpPr>
        <p:spPr>
          <a:xfrm>
            <a:off x="7727147" y="3569416"/>
            <a:ext cx="4157942" cy="923330"/>
          </a:xfrm>
          <a:prstGeom prst="rect">
            <a:avLst/>
          </a:prstGeom>
        </p:spPr>
        <p:txBody>
          <a:bodyPr wrap="square">
            <a:spAutoFit/>
          </a:bodyPr>
          <a:lstStyle/>
          <a:p>
            <a:r>
              <a:rPr lang="en-US" dirty="0"/>
              <a:t>3. We chose </a:t>
            </a:r>
            <a:r>
              <a:rPr lang="en-US" dirty="0" err="1"/>
              <a:t>Echarts</a:t>
            </a:r>
            <a:r>
              <a:rPr lang="en-US" dirty="0"/>
              <a:t> Gallery, an online visualization tool, to visualize our data. </a:t>
            </a:r>
          </a:p>
          <a:p>
            <a:r>
              <a:rPr lang="en-US" dirty="0"/>
              <a:t>But it needs a specific data structure</a:t>
            </a:r>
          </a:p>
        </p:txBody>
      </p:sp>
      <p:pic>
        <p:nvPicPr>
          <p:cNvPr id="12" name="Picture 11"/>
          <p:cNvPicPr>
            <a:picLocks noChangeAspect="1"/>
          </p:cNvPicPr>
          <p:nvPr/>
        </p:nvPicPr>
        <p:blipFill>
          <a:blip r:embed="rId2"/>
          <a:stretch>
            <a:fillRect/>
          </a:stretch>
        </p:blipFill>
        <p:spPr>
          <a:xfrm>
            <a:off x="548641" y="211770"/>
            <a:ext cx="3952322" cy="4628226"/>
          </a:xfrm>
          <a:prstGeom prst="rect">
            <a:avLst/>
          </a:prstGeom>
        </p:spPr>
      </p:pic>
      <p:pic>
        <p:nvPicPr>
          <p:cNvPr id="5" name="Picture 4"/>
          <p:cNvPicPr>
            <a:picLocks noChangeAspect="1"/>
          </p:cNvPicPr>
          <p:nvPr/>
        </p:nvPicPr>
        <p:blipFill rotWithShape="1">
          <a:blip r:embed="rId3"/>
          <a:srcRect l="-1983" t="-1480" r="1983" b="64562"/>
          <a:stretch/>
        </p:blipFill>
        <p:spPr>
          <a:xfrm>
            <a:off x="4471771" y="2859623"/>
            <a:ext cx="2968380" cy="2119188"/>
          </a:xfrm>
          <a:prstGeom prst="rect">
            <a:avLst/>
          </a:prstGeom>
        </p:spPr>
      </p:pic>
      <p:sp>
        <p:nvSpPr>
          <p:cNvPr id="13" name="Right Arrow 12"/>
          <p:cNvSpPr/>
          <p:nvPr/>
        </p:nvSpPr>
        <p:spPr>
          <a:xfrm>
            <a:off x="1817225" y="3866946"/>
            <a:ext cx="1986792" cy="3282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404429" y="5224939"/>
            <a:ext cx="6827119" cy="1147226"/>
          </a:xfrm>
          <a:prstGeom prst="rect">
            <a:avLst/>
          </a:prstGeom>
        </p:spPr>
      </p:pic>
      <p:sp>
        <p:nvSpPr>
          <p:cNvPr id="14" name="Rectangle 13"/>
          <p:cNvSpPr/>
          <p:nvPr/>
        </p:nvSpPr>
        <p:spPr>
          <a:xfrm>
            <a:off x="7713259" y="5378574"/>
            <a:ext cx="4353287" cy="646331"/>
          </a:xfrm>
          <a:prstGeom prst="rect">
            <a:avLst/>
          </a:prstGeom>
        </p:spPr>
        <p:txBody>
          <a:bodyPr wrap="square">
            <a:spAutoFit/>
          </a:bodyPr>
          <a:lstStyle/>
          <a:p>
            <a:r>
              <a:rPr lang="en-US" dirty="0"/>
              <a:t>4. We reset the data structure to fits </a:t>
            </a:r>
            <a:r>
              <a:rPr lang="en-US" dirty="0" err="1"/>
              <a:t>Echarts</a:t>
            </a:r>
            <a:r>
              <a:rPr lang="en-US" dirty="0"/>
              <a:t> Gallery, and finally got the heat map. </a:t>
            </a:r>
          </a:p>
        </p:txBody>
      </p:sp>
      <p:sp>
        <p:nvSpPr>
          <p:cNvPr id="15" name="Frame 14"/>
          <p:cNvSpPr/>
          <p:nvPr/>
        </p:nvSpPr>
        <p:spPr>
          <a:xfrm>
            <a:off x="548641" y="2974693"/>
            <a:ext cx="1169044" cy="30161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ame 15"/>
          <p:cNvSpPr/>
          <p:nvPr/>
        </p:nvSpPr>
        <p:spPr>
          <a:xfrm>
            <a:off x="2048718" y="5487607"/>
            <a:ext cx="1365814" cy="299735"/>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p:cNvSpPr/>
          <p:nvPr/>
        </p:nvSpPr>
        <p:spPr>
          <a:xfrm>
            <a:off x="1886673" y="258071"/>
            <a:ext cx="1041721" cy="294560"/>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p:cNvSpPr/>
          <p:nvPr/>
        </p:nvSpPr>
        <p:spPr>
          <a:xfrm>
            <a:off x="879674" y="1451005"/>
            <a:ext cx="1342666" cy="282501"/>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p:cNvSpPr/>
          <p:nvPr/>
        </p:nvSpPr>
        <p:spPr>
          <a:xfrm>
            <a:off x="2141314" y="2035829"/>
            <a:ext cx="1944549" cy="301618"/>
          </a:xfrm>
          <a:prstGeom prst="fram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525656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圓角矩形 2">
            <a:extLst>
              <a:ext uri="{FF2B5EF4-FFF2-40B4-BE49-F238E27FC236}">
                <a16:creationId xmlns:a16="http://schemas.microsoft.com/office/drawing/2014/main" id="{C453BE41-EF98-1442-9064-FD6A44F1E271}"/>
              </a:ext>
            </a:extLst>
          </p:cNvPr>
          <p:cNvSpPr/>
          <p:nvPr/>
        </p:nvSpPr>
        <p:spPr>
          <a:xfrm>
            <a:off x="0" y="3173620"/>
            <a:ext cx="12192000" cy="1236711"/>
          </a:xfrm>
          <a:prstGeom prst="roundRect">
            <a:avLst/>
          </a:prstGeom>
          <a:solidFill>
            <a:srgbClr val="FF91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sp>
        <p:nvSpPr>
          <p:cNvPr id="3073" name="标题 1"/>
          <p:cNvSpPr>
            <a:spLocks noGrp="1"/>
          </p:cNvSpPr>
          <p:nvPr>
            <p:ph type="title"/>
          </p:nvPr>
        </p:nvSpPr>
        <p:spPr>
          <a:xfrm>
            <a:off x="5634990" y="3429000"/>
            <a:ext cx="6183631" cy="713374"/>
          </a:xfrm>
          <a:ln/>
        </p:spPr>
        <p:txBody>
          <a:bodyPr anchor="b"/>
          <a:lstStyle/>
          <a:p>
            <a:r>
              <a:rPr lang="en-US" altLang="zh-CN" sz="3600" b="1" dirty="0">
                <a:latin typeface="+mn-lt"/>
              </a:rPr>
              <a:t>2. Pop in a Week in </a:t>
            </a:r>
            <a:r>
              <a:rPr lang="en-US" altLang="zh-CN" sz="3600" b="1" dirty="0" err="1">
                <a:latin typeface="+mn-lt"/>
              </a:rPr>
              <a:t>Xiachufang</a:t>
            </a:r>
            <a:endParaRPr lang="en-US" altLang="zh-CN" sz="3600" b="1" dirty="0">
              <a:latin typeface="+mn-lt"/>
            </a:endParaRPr>
          </a:p>
        </p:txBody>
      </p:sp>
    </p:spTree>
    <p:extLst>
      <p:ext uri="{BB962C8B-B14F-4D97-AF65-F5344CB8AC3E}">
        <p14:creationId xmlns:p14="http://schemas.microsoft.com/office/powerpoint/2010/main" val="18775101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2F632DE5-7D96-A943-817C-441DB07D5E48}"/>
              </a:ext>
            </a:extLst>
          </p:cNvPr>
          <p:cNvSpPr txBox="1"/>
          <p:nvPr/>
        </p:nvSpPr>
        <p:spPr>
          <a:xfrm>
            <a:off x="2514600" y="368379"/>
            <a:ext cx="9003596" cy="1384995"/>
          </a:xfrm>
          <a:prstGeom prst="rect">
            <a:avLst/>
          </a:prstGeom>
          <a:noFill/>
        </p:spPr>
        <p:txBody>
          <a:bodyPr wrap="square" rtlCol="0">
            <a:spAutoFit/>
          </a:bodyPr>
          <a:lstStyle/>
          <a:p>
            <a:r>
              <a:rPr kumimoji="1" lang="en" altLang="zh-HK" sz="2800" dirty="0"/>
              <a:t>We </a:t>
            </a:r>
            <a:r>
              <a:rPr kumimoji="1" lang="en-US" altLang="zh-CN" sz="2800" dirty="0"/>
              <a:t>scraped</a:t>
            </a:r>
            <a:r>
              <a:rPr kumimoji="1" lang="en" altLang="zh-HK" sz="2800" dirty="0"/>
              <a:t> 880 </a:t>
            </a:r>
            <a:r>
              <a:rPr kumimoji="1" lang="en-US" altLang="zh-CN" sz="2800" dirty="0"/>
              <a:t>most</a:t>
            </a:r>
            <a:r>
              <a:rPr kumimoji="1" lang="zh-CN" altLang="en-US" sz="2800" dirty="0"/>
              <a:t> </a:t>
            </a:r>
            <a:r>
              <a:rPr kumimoji="1" lang="en" altLang="zh-HK" sz="2800" dirty="0"/>
              <a:t>hot</a:t>
            </a:r>
            <a:r>
              <a:rPr kumimoji="1" lang="en-US" altLang="zh-CN" sz="2800" dirty="0"/>
              <a:t>test</a:t>
            </a:r>
            <a:r>
              <a:rPr kumimoji="1" lang="en" altLang="zh-HK" sz="2800" dirty="0"/>
              <a:t> recipes in a week.</a:t>
            </a:r>
          </a:p>
          <a:p>
            <a:r>
              <a:rPr kumimoji="1" lang="en-US" altLang="zh-CN" sz="2800" dirty="0"/>
              <a:t>And</a:t>
            </a:r>
            <a:r>
              <a:rPr kumimoji="1" lang="zh-CN" altLang="en-US" sz="2800" dirty="0"/>
              <a:t> </a:t>
            </a:r>
            <a:r>
              <a:rPr kumimoji="1" lang="en-US" altLang="zh-CN" sz="2800" dirty="0"/>
              <a:t>analyze</a:t>
            </a:r>
            <a:r>
              <a:rPr kumimoji="1" lang="zh-CN" altLang="en-US" sz="2800" dirty="0"/>
              <a:t> </a:t>
            </a:r>
            <a:r>
              <a:rPr kumimoji="1" lang="en-US" altLang="zh-CN" sz="2800" dirty="0"/>
              <a:t>the various materials.</a:t>
            </a:r>
            <a:r>
              <a:rPr kumimoji="1" lang="zh-CN" altLang="en-US" sz="2800" dirty="0"/>
              <a:t> </a:t>
            </a:r>
            <a:r>
              <a:rPr kumimoji="1" lang="en" altLang="zh-CN" sz="2800" dirty="0"/>
              <a:t>We can see that the most frequently used materials are flour, eggs and butter.</a:t>
            </a:r>
            <a:endParaRPr kumimoji="1" lang="zh-HK" altLang="en-US" sz="2800" dirty="0"/>
          </a:p>
        </p:txBody>
      </p:sp>
      <p:grpSp>
        <p:nvGrpSpPr>
          <p:cNvPr id="17" name="群組 16">
            <a:extLst>
              <a:ext uri="{FF2B5EF4-FFF2-40B4-BE49-F238E27FC236}">
                <a16:creationId xmlns:a16="http://schemas.microsoft.com/office/drawing/2014/main" id="{380D9164-3701-DE41-BB2A-CCFB4AC8ED74}"/>
              </a:ext>
            </a:extLst>
          </p:cNvPr>
          <p:cNvGrpSpPr/>
          <p:nvPr/>
        </p:nvGrpSpPr>
        <p:grpSpPr>
          <a:xfrm>
            <a:off x="3063662" y="1826538"/>
            <a:ext cx="5956300" cy="4711700"/>
            <a:chOff x="1593850" y="1073150"/>
            <a:chExt cx="5956300" cy="4711700"/>
          </a:xfrm>
        </p:grpSpPr>
        <p:pic>
          <p:nvPicPr>
            <p:cNvPr id="6" name="圖片 5">
              <a:extLst>
                <a:ext uri="{FF2B5EF4-FFF2-40B4-BE49-F238E27FC236}">
                  <a16:creationId xmlns:a16="http://schemas.microsoft.com/office/drawing/2014/main" id="{8ACE2EE8-4D3A-0740-9799-CB8D501FA096}"/>
                </a:ext>
              </a:extLst>
            </p:cNvPr>
            <p:cNvPicPr>
              <a:picLocks noChangeAspect="1"/>
            </p:cNvPicPr>
            <p:nvPr/>
          </p:nvPicPr>
          <p:blipFill>
            <a:blip r:embed="rId2"/>
            <a:stretch>
              <a:fillRect/>
            </a:stretch>
          </p:blipFill>
          <p:spPr>
            <a:xfrm>
              <a:off x="1593850" y="1073150"/>
              <a:ext cx="5956300" cy="4711700"/>
            </a:xfrm>
            <a:prstGeom prst="rect">
              <a:avLst/>
            </a:prstGeom>
          </p:spPr>
        </p:pic>
        <p:sp>
          <p:nvSpPr>
            <p:cNvPr id="16" name="圓角矩形 15">
              <a:extLst>
                <a:ext uri="{FF2B5EF4-FFF2-40B4-BE49-F238E27FC236}">
                  <a16:creationId xmlns:a16="http://schemas.microsoft.com/office/drawing/2014/main" id="{E5055617-0A74-B347-9BF4-C9F4A12CE486}"/>
                </a:ext>
              </a:extLst>
            </p:cNvPr>
            <p:cNvSpPr/>
            <p:nvPr/>
          </p:nvSpPr>
          <p:spPr>
            <a:xfrm>
              <a:off x="5796136" y="5157192"/>
              <a:ext cx="1152128" cy="288032"/>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a:p>
          </p:txBody>
        </p:sp>
      </p:grpSp>
    </p:spTree>
    <p:extLst>
      <p:ext uri="{BB962C8B-B14F-4D97-AF65-F5344CB8AC3E}">
        <p14:creationId xmlns:p14="http://schemas.microsoft.com/office/powerpoint/2010/main" val="3935419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id="{29570473-C5B6-A849-B6DB-DDF8E3A371A2}"/>
              </a:ext>
            </a:extLst>
          </p:cNvPr>
          <p:cNvGrpSpPr/>
          <p:nvPr/>
        </p:nvGrpSpPr>
        <p:grpSpPr>
          <a:xfrm>
            <a:off x="2855640" y="1668780"/>
            <a:ext cx="6551058" cy="5034220"/>
            <a:chOff x="1370345" y="980728"/>
            <a:chExt cx="6551058" cy="5074200"/>
          </a:xfrm>
        </p:grpSpPr>
        <p:sp>
          <p:nvSpPr>
            <p:cNvPr id="11" name="橢圓 10">
              <a:extLst>
                <a:ext uri="{FF2B5EF4-FFF2-40B4-BE49-F238E27FC236}">
                  <a16:creationId xmlns:a16="http://schemas.microsoft.com/office/drawing/2014/main" id="{826F7B40-BC24-5843-8606-BF15C311382C}"/>
                </a:ext>
              </a:extLst>
            </p:cNvPr>
            <p:cNvSpPr/>
            <p:nvPr/>
          </p:nvSpPr>
          <p:spPr>
            <a:xfrm>
              <a:off x="2627784" y="1196752"/>
              <a:ext cx="3587501" cy="3672408"/>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HK" altLang="en-US" dirty="0"/>
            </a:p>
          </p:txBody>
        </p:sp>
        <p:pic>
          <p:nvPicPr>
            <p:cNvPr id="4" name="圖片 3">
              <a:extLst>
                <a:ext uri="{FF2B5EF4-FFF2-40B4-BE49-F238E27FC236}">
                  <a16:creationId xmlns:a16="http://schemas.microsoft.com/office/drawing/2014/main" id="{48416497-CB01-314E-81A5-BC240696A2A1}"/>
                </a:ext>
              </a:extLst>
            </p:cNvPr>
            <p:cNvPicPr>
              <a:picLocks noChangeAspect="1"/>
            </p:cNvPicPr>
            <p:nvPr/>
          </p:nvPicPr>
          <p:blipFill>
            <a:blip r:embed="rId2"/>
            <a:stretch>
              <a:fillRect/>
            </a:stretch>
          </p:blipFill>
          <p:spPr>
            <a:xfrm>
              <a:off x="3563888" y="4221088"/>
              <a:ext cx="2448272" cy="1833840"/>
            </a:xfrm>
            <a:prstGeom prst="rect">
              <a:avLst/>
            </a:prstGeom>
          </p:spPr>
        </p:pic>
        <p:pic>
          <p:nvPicPr>
            <p:cNvPr id="9" name="圖片 8">
              <a:extLst>
                <a:ext uri="{FF2B5EF4-FFF2-40B4-BE49-F238E27FC236}">
                  <a16:creationId xmlns:a16="http://schemas.microsoft.com/office/drawing/2014/main" id="{4D825C98-9585-7040-AD24-4BED3316D694}"/>
                </a:ext>
              </a:extLst>
            </p:cNvPr>
            <p:cNvPicPr>
              <a:picLocks noChangeAspect="1"/>
            </p:cNvPicPr>
            <p:nvPr/>
          </p:nvPicPr>
          <p:blipFill>
            <a:blip r:embed="rId3"/>
            <a:stretch>
              <a:fillRect/>
            </a:stretch>
          </p:blipFill>
          <p:spPr>
            <a:xfrm>
              <a:off x="1370345" y="1700808"/>
              <a:ext cx="2569179" cy="1706535"/>
            </a:xfrm>
            <a:prstGeom prst="rect">
              <a:avLst/>
            </a:prstGeom>
          </p:spPr>
        </p:pic>
        <p:pic>
          <p:nvPicPr>
            <p:cNvPr id="10" name="圖片 9">
              <a:extLst>
                <a:ext uri="{FF2B5EF4-FFF2-40B4-BE49-F238E27FC236}">
                  <a16:creationId xmlns:a16="http://schemas.microsoft.com/office/drawing/2014/main" id="{D4A4DE4B-E3C4-394A-9157-19613E592850}"/>
                </a:ext>
              </a:extLst>
            </p:cNvPr>
            <p:cNvPicPr>
              <a:picLocks noChangeAspect="1"/>
            </p:cNvPicPr>
            <p:nvPr/>
          </p:nvPicPr>
          <p:blipFill>
            <a:blip r:embed="rId4"/>
            <a:stretch>
              <a:fillRect/>
            </a:stretch>
          </p:blipFill>
          <p:spPr>
            <a:xfrm>
              <a:off x="5421234" y="980728"/>
              <a:ext cx="2500169" cy="1879972"/>
            </a:xfrm>
            <a:prstGeom prst="rect">
              <a:avLst/>
            </a:prstGeom>
          </p:spPr>
        </p:pic>
      </p:grpSp>
      <p:sp>
        <p:nvSpPr>
          <p:cNvPr id="8" name="Title 1"/>
          <p:cNvSpPr>
            <a:spLocks noGrp="1"/>
          </p:cNvSpPr>
          <p:nvPr>
            <p:ph type="title"/>
          </p:nvPr>
        </p:nvSpPr>
        <p:spPr>
          <a:xfrm>
            <a:off x="2427381" y="550830"/>
            <a:ext cx="8199731" cy="886232"/>
          </a:xfrm>
        </p:spPr>
        <p:txBody>
          <a:bodyPr>
            <a:noAutofit/>
          </a:bodyPr>
          <a:lstStyle/>
          <a:p>
            <a:r>
              <a:rPr lang="en-US" sz="2800" dirty="0">
                <a:latin typeface="+mn-lt"/>
              </a:rPr>
              <a:t>When these three materials appear at the same time, do these remind you of something?</a:t>
            </a:r>
          </a:p>
        </p:txBody>
      </p:sp>
    </p:spTree>
    <p:extLst>
      <p:ext uri="{BB962C8B-B14F-4D97-AF65-F5344CB8AC3E}">
        <p14:creationId xmlns:p14="http://schemas.microsoft.com/office/powerpoint/2010/main" val="2380123326"/>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1499</Words>
  <Application>Microsoft Macintosh PowerPoint</Application>
  <PresentationFormat>宽屏</PresentationFormat>
  <Paragraphs>178</Paragraphs>
  <Slides>36</Slides>
  <Notes>13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-apple-system</vt:lpstr>
      <vt:lpstr>等线</vt:lpstr>
      <vt:lpstr>等线 Light</vt:lpstr>
      <vt:lpstr>宋体</vt:lpstr>
      <vt:lpstr>Open Sans Light</vt:lpstr>
      <vt:lpstr>新細明體</vt:lpstr>
      <vt:lpstr>Poppins Light</vt:lpstr>
      <vt:lpstr>Poppins SemiBold</vt:lpstr>
      <vt:lpstr>Apple Color Emoji</vt:lpstr>
      <vt:lpstr>Arial</vt:lpstr>
      <vt:lpstr>Baskerville</vt:lpstr>
      <vt:lpstr>Calibri</vt:lpstr>
      <vt:lpstr>Calibri Light</vt:lpstr>
      <vt:lpstr>Mangal</vt:lpstr>
      <vt:lpstr>Office 佈景主題</vt:lpstr>
      <vt:lpstr>PowerPoint 演示文稿</vt:lpstr>
      <vt:lpstr>Why Xiachufang?</vt:lpstr>
      <vt:lpstr>1. 24 Hours Popular Dishes in Xiachufang</vt:lpstr>
      <vt:lpstr>PowerPoint 演示文稿</vt:lpstr>
      <vt:lpstr>PowerPoint 演示文稿</vt:lpstr>
      <vt:lpstr>PowerPoint 演示文稿</vt:lpstr>
      <vt:lpstr>2. Pop in a Week in Xiachufang</vt:lpstr>
      <vt:lpstr>PowerPoint 演示文稿</vt:lpstr>
      <vt:lpstr>When these three materials appear at the same time, do these remind you of something?</vt:lpstr>
      <vt:lpstr>Here comes the dessert…</vt:lpstr>
      <vt:lpstr>PowerPoint 演示文稿</vt:lpstr>
      <vt:lpstr>PowerPoint 演示文稿</vt:lpstr>
      <vt:lpstr>PowerPoint 演示文稿</vt:lpstr>
      <vt:lpstr>PowerPoint 演示文稿</vt:lpstr>
      <vt:lpstr>PowerPoint 演示文稿</vt:lpstr>
      <vt:lpstr>3. Foreign Recipes in Xiachufang</vt:lpstr>
      <vt:lpstr>PowerPoint 演示文稿</vt:lpstr>
      <vt:lpstr>PowerPoint 演示文稿</vt:lpstr>
      <vt:lpstr>PowerPoint 演示文稿</vt:lpstr>
      <vt:lpstr>The Hot Trend of Southeast Asian, Korean, Japanese and Western Recipes</vt:lpstr>
      <vt:lpstr>The Hot Trend of Southeast Asian, Korean, Japanese and Western Recipes</vt:lpstr>
      <vt:lpstr>Comparison between Hot and Rate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Appendix</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GAO Xing</dc:creator>
  <cp:lastModifiedBy>1186849989@qq.com</cp:lastModifiedBy>
  <cp:revision>23</cp:revision>
  <dcterms:created xsi:type="dcterms:W3CDTF">2018-04-27T08:17:19Z</dcterms:created>
  <dcterms:modified xsi:type="dcterms:W3CDTF">2018-05-01T11:50:12Z</dcterms:modified>
</cp:coreProperties>
</file>